
<file path=[Content_Types].xml><?xml version="1.0" encoding="utf-8"?>
<Types xmlns="http://schemas.openxmlformats.org/package/2006/content-types">
  <Default Extension="png" ContentType="image/png"/>
  <Default Extension="bin" ContentType="image/x-e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7"/>
  </p:notesMasterIdLst>
  <p:handoutMasterIdLst>
    <p:handoutMasterId r:id="rId48"/>
  </p:handoutMasterIdLst>
  <p:sldIdLst>
    <p:sldId id="267" r:id="rId3"/>
    <p:sldId id="310" r:id="rId4"/>
    <p:sldId id="286" r:id="rId5"/>
    <p:sldId id="287" r:id="rId6"/>
    <p:sldId id="311" r:id="rId7"/>
    <p:sldId id="314" r:id="rId8"/>
    <p:sldId id="315" r:id="rId9"/>
    <p:sldId id="316" r:id="rId10"/>
    <p:sldId id="338" r:id="rId11"/>
    <p:sldId id="319" r:id="rId12"/>
    <p:sldId id="335" r:id="rId13"/>
    <p:sldId id="318"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9"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40" r:id="rId4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5B68B40-D142-4611-A3F8-96FE7E94E853}">
          <p14:sldIdLst>
            <p14:sldId id="267"/>
            <p14:sldId id="310"/>
            <p14:sldId id="286"/>
            <p14:sldId id="287"/>
            <p14:sldId id="311"/>
            <p14:sldId id="314"/>
            <p14:sldId id="315"/>
            <p14:sldId id="316"/>
            <p14:sldId id="338"/>
            <p14:sldId id="319"/>
            <p14:sldId id="335"/>
            <p14:sldId id="318"/>
            <p14:sldId id="321"/>
            <p14:sldId id="322"/>
            <p14:sldId id="323"/>
            <p14:sldId id="324"/>
            <p14:sldId id="325"/>
            <p14:sldId id="326"/>
            <p14:sldId id="327"/>
            <p14:sldId id="328"/>
            <p14:sldId id="329"/>
            <p14:sldId id="330"/>
            <p14:sldId id="331"/>
            <p14:sldId id="332"/>
            <p14:sldId id="333"/>
            <p14:sldId id="334"/>
            <p14:sldId id="339"/>
          </p14:sldIdLst>
        </p14:section>
        <p14:section name="Default Section" id="{5720C416-F99C-E54F-A1ED-8222C39D3122}">
          <p14:sldIdLst>
            <p14:sldId id="341"/>
            <p14:sldId id="342"/>
            <p14:sldId id="343"/>
            <p14:sldId id="344"/>
            <p14:sldId id="345"/>
            <p14:sldId id="346"/>
            <p14:sldId id="347"/>
            <p14:sldId id="348"/>
            <p14:sldId id="349"/>
            <p14:sldId id="350"/>
            <p14:sldId id="351"/>
            <p14:sldId id="352"/>
            <p14:sldId id="353"/>
            <p14:sldId id="354"/>
            <p14:sldId id="355"/>
            <p14:sldId id="356"/>
            <p14:sldId id="3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3A669C"/>
    <a:srgbClr val="0058B0"/>
    <a:srgbClr val="BAD494"/>
    <a:srgbClr val="CECE08"/>
    <a:srgbClr val="6E923A"/>
    <a:srgbClr val="32421A"/>
    <a:srgbClr val="85B250"/>
    <a:srgbClr val="97B953"/>
    <a:srgbClr val="FAB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Stijl, gemiddeld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1" autoAdjust="0"/>
    <p:restoredTop sz="71720" autoAdjust="0"/>
  </p:normalViewPr>
  <p:slideViewPr>
    <p:cSldViewPr>
      <p:cViewPr varScale="1">
        <p:scale>
          <a:sx n="60" d="100"/>
          <a:sy n="60" d="100"/>
        </p:scale>
        <p:origin x="811" y="58"/>
      </p:cViewPr>
      <p:guideLst>
        <p:guide orient="horz" pos="2160"/>
        <p:guide pos="2880"/>
      </p:guideLst>
    </p:cSldViewPr>
  </p:slideViewPr>
  <p:notesTextViewPr>
    <p:cViewPr>
      <p:scale>
        <a:sx n="100" d="100"/>
        <a:sy n="100" d="100"/>
      </p:scale>
      <p:origin x="0" y="0"/>
    </p:cViewPr>
  </p:notesTextViewPr>
  <p:sorterViewPr>
    <p:cViewPr>
      <p:scale>
        <a:sx n="136" d="100"/>
        <a:sy n="136" d="100"/>
      </p:scale>
      <p:origin x="0" y="0"/>
    </p:cViewPr>
  </p:sorterViewPr>
  <p:notesViewPr>
    <p:cSldViewPr snapToGrid="0" snapToObjects="1">
      <p:cViewPr>
        <p:scale>
          <a:sx n="209" d="100"/>
          <a:sy n="209" d="100"/>
        </p:scale>
        <p:origin x="-2144" y="13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C251D6-C419-8B4E-80B9-8A69374FF742}" type="datetimeFigureOut">
              <a:rPr lang="nl-NL" smtClean="0"/>
              <a:pPr/>
              <a:t>8-5-2017</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9B364C-F13B-2A4C-87E5-F63703E43DA3}" type="slidenum">
              <a:rPr lang="nl-NL" smtClean="0"/>
              <a:pPr/>
              <a:t>‹nr.›</a:t>
            </a:fld>
            <a:endParaRPr lang="nl-NL"/>
          </a:p>
        </p:txBody>
      </p:sp>
    </p:spTree>
    <p:extLst>
      <p:ext uri="{BB962C8B-B14F-4D97-AF65-F5344CB8AC3E}">
        <p14:creationId xmlns:p14="http://schemas.microsoft.com/office/powerpoint/2010/main" val="1967168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E52C2-CBB3-444F-8DF4-6E52DC2EDFBC}" type="datetimeFigureOut">
              <a:rPr lang="nl-NL" smtClean="0"/>
              <a:pPr/>
              <a:t>8-5-2017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0AF290-08F8-45BA-B6C7-ED11DF26CA4C}" type="slidenum">
              <a:rPr lang="nl-NL" smtClean="0"/>
              <a:pPr/>
              <a:t>‹nr.›</a:t>
            </a:fld>
            <a:endParaRPr lang="nl-NL"/>
          </a:p>
        </p:txBody>
      </p:sp>
    </p:spTree>
    <p:extLst>
      <p:ext uri="{BB962C8B-B14F-4D97-AF65-F5344CB8AC3E}">
        <p14:creationId xmlns:p14="http://schemas.microsoft.com/office/powerpoint/2010/main" val="2644580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nl-NL"/>
              <a:t>This slide isn't designed to be shown for more than a few seconds. </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F9AED32-AF94-4F0F-9158-46FB96A65750}" type="slidenum">
              <a:rPr lang="en-US" altLang="nl-NL">
                <a:solidFill>
                  <a:srgbClr val="000000"/>
                </a:solidFill>
              </a:rPr>
              <a:pPr eaLnBrk="1" hangingPunct="1">
                <a:spcBef>
                  <a:spcPct val="0"/>
                </a:spcBef>
              </a:pPr>
              <a:t>11</a:t>
            </a:fld>
            <a:endParaRPr lang="en-US" altLang="nl-NL">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altLang="nl-NL" dirty="0"/>
          </a:p>
        </p:txBody>
      </p:sp>
      <p:sp>
        <p:nvSpPr>
          <p:cNvPr id="4" name="Slide Number Placeholder 3"/>
          <p:cNvSpPr>
            <a:spLocks noGrp="1"/>
          </p:cNvSpPr>
          <p:nvPr>
            <p:ph type="sldNum" sz="quarter" idx="10"/>
          </p:nvPr>
        </p:nvSpPr>
        <p:spPr/>
        <p:txBody>
          <a:bodyPr/>
          <a:lstStyle/>
          <a:p>
            <a:fld id="{8FB9B5CE-93D6-6D44-AB95-A7C8D4A23F7F}" type="slidenum">
              <a:rPr lang="en-US" smtClean="0"/>
              <a:t>24</a:t>
            </a:fld>
            <a:endParaRPr lang="en-US"/>
          </a:p>
        </p:txBody>
      </p:sp>
    </p:spTree>
    <p:extLst>
      <p:ext uri="{BB962C8B-B14F-4D97-AF65-F5344CB8AC3E}">
        <p14:creationId xmlns:p14="http://schemas.microsoft.com/office/powerpoint/2010/main" val="113678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altLang="nl-NL" dirty="0"/>
          </a:p>
        </p:txBody>
      </p:sp>
      <p:sp>
        <p:nvSpPr>
          <p:cNvPr id="4" name="Slide Number Placeholder 3"/>
          <p:cNvSpPr>
            <a:spLocks noGrp="1"/>
          </p:cNvSpPr>
          <p:nvPr>
            <p:ph type="sldNum" sz="quarter" idx="10"/>
          </p:nvPr>
        </p:nvSpPr>
        <p:spPr/>
        <p:txBody>
          <a:bodyPr/>
          <a:lstStyle/>
          <a:p>
            <a:fld id="{8FB9B5CE-93D6-6D44-AB95-A7C8D4A23F7F}" type="slidenum">
              <a:rPr lang="en-US" smtClean="0"/>
              <a:t>25</a:t>
            </a:fld>
            <a:endParaRPr lang="en-US"/>
          </a:p>
        </p:txBody>
      </p:sp>
    </p:spTree>
    <p:extLst>
      <p:ext uri="{BB962C8B-B14F-4D97-AF65-F5344CB8AC3E}">
        <p14:creationId xmlns:p14="http://schemas.microsoft.com/office/powerpoint/2010/main" val="113678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A9C334-CC12-497C-87BA-80BF292770EB}" type="slidenum">
              <a:rPr lang="en-US" smtClean="0"/>
              <a:t>28</a:t>
            </a:fld>
            <a:endParaRPr lang="en-US"/>
          </a:p>
        </p:txBody>
      </p:sp>
    </p:spTree>
    <p:extLst>
      <p:ext uri="{BB962C8B-B14F-4D97-AF65-F5344CB8AC3E}">
        <p14:creationId xmlns:p14="http://schemas.microsoft.com/office/powerpoint/2010/main" val="210338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solidFill>
                  <a:srgbClr val="FF0000"/>
                </a:solidFill>
              </a:rPr>
              <a:t>Requirement in today’s businesses is fast performance, consistent</a:t>
            </a:r>
            <a:r>
              <a:rPr lang="en-US" b="0" baseline="0" dirty="0">
                <a:solidFill>
                  <a:srgbClr val="FF0000"/>
                </a:solidFill>
              </a:rPr>
              <a:t> user experience, anywhere in the world. And can be deployed within a couple days.</a:t>
            </a:r>
          </a:p>
          <a:p>
            <a:endParaRPr lang="en-US" b="0" baseline="0" dirty="0">
              <a:solidFill>
                <a:srgbClr val="FF0000"/>
              </a:solidFill>
            </a:endParaRPr>
          </a:p>
          <a:p>
            <a:r>
              <a:rPr lang="en-US" b="0" baseline="0" dirty="0">
                <a:solidFill>
                  <a:srgbClr val="FF0000"/>
                </a:solidFill>
              </a:rPr>
              <a:t>Mission-critical apps </a:t>
            </a:r>
            <a:r>
              <a:rPr lang="mr-IN" b="0" baseline="0" dirty="0">
                <a:solidFill>
                  <a:srgbClr val="FF0000"/>
                </a:solidFill>
              </a:rPr>
              <a:t>–</a:t>
            </a:r>
            <a:r>
              <a:rPr lang="en-US" b="0" baseline="0" dirty="0">
                <a:solidFill>
                  <a:srgbClr val="FF0000"/>
                </a:solidFill>
              </a:rPr>
              <a:t> ERP, CRM, </a:t>
            </a:r>
          </a:p>
          <a:p>
            <a:r>
              <a:rPr lang="en-US" b="0" baseline="0" dirty="0">
                <a:solidFill>
                  <a:srgbClr val="FF0000"/>
                </a:solidFill>
              </a:rPr>
              <a:t>Business-critical </a:t>
            </a:r>
            <a:r>
              <a:rPr lang="mr-IN" b="0" baseline="0" dirty="0">
                <a:solidFill>
                  <a:srgbClr val="FF0000"/>
                </a:solidFill>
              </a:rPr>
              <a:t>–</a:t>
            </a:r>
            <a:r>
              <a:rPr lang="en-US" b="0" baseline="0" dirty="0">
                <a:solidFill>
                  <a:srgbClr val="FF0000"/>
                </a:solidFill>
              </a:rPr>
              <a:t> WebEx, CRM, etc.</a:t>
            </a:r>
          </a:p>
          <a:p>
            <a:endParaRPr lang="en-US" b="0" baseline="0" dirty="0">
              <a:solidFill>
                <a:srgbClr val="FF0000"/>
              </a:solidFill>
            </a:endParaRPr>
          </a:p>
          <a:p>
            <a:r>
              <a:rPr lang="en-US" b="0" baseline="0" dirty="0">
                <a:solidFill>
                  <a:srgbClr val="FF0000"/>
                </a:solidFill>
              </a:rPr>
              <a:t>Slowdowns is lost productivity and lost revenue, lost business execution</a:t>
            </a:r>
          </a:p>
        </p:txBody>
      </p:sp>
      <p:sp>
        <p:nvSpPr>
          <p:cNvPr id="4" name="Slide Number Placeholder 3"/>
          <p:cNvSpPr>
            <a:spLocks noGrp="1"/>
          </p:cNvSpPr>
          <p:nvPr>
            <p:ph type="sldNum" sz="quarter" idx="10"/>
          </p:nvPr>
        </p:nvSpPr>
        <p:spPr/>
        <p:txBody>
          <a:bodyPr/>
          <a:lstStyle/>
          <a:p>
            <a:fld id="{65A9C334-CC12-497C-87BA-80BF292770EB}" type="slidenum">
              <a:rPr lang="en-US" smtClean="0"/>
              <a:t>29</a:t>
            </a:fld>
            <a:endParaRPr lang="en-US" dirty="0"/>
          </a:p>
        </p:txBody>
      </p:sp>
    </p:spTree>
    <p:extLst>
      <p:ext uri="{BB962C8B-B14F-4D97-AF65-F5344CB8AC3E}">
        <p14:creationId xmlns:p14="http://schemas.microsoft.com/office/powerpoint/2010/main" val="2128712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65A9C334-CC12-497C-87BA-80BF292770EB}" type="slidenum">
              <a:rPr lang="en-US" smtClean="0"/>
              <a:t>34</a:t>
            </a:fld>
            <a:endParaRPr lang="en-US" dirty="0"/>
          </a:p>
        </p:txBody>
      </p:sp>
    </p:spTree>
    <p:extLst>
      <p:ext uri="{BB962C8B-B14F-4D97-AF65-F5344CB8AC3E}">
        <p14:creationId xmlns:p14="http://schemas.microsoft.com/office/powerpoint/2010/main" val="210462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Business Consulting Services</a:t>
            </a:r>
          </a:p>
          <a:p>
            <a:r>
              <a:rPr lang="en-GB" dirty="0"/>
              <a:t>Corporate Services</a:t>
            </a:r>
          </a:p>
          <a:p>
            <a:r>
              <a:rPr lang="en-GB" dirty="0"/>
              <a:t>Accounting Services</a:t>
            </a:r>
          </a:p>
          <a:p>
            <a:r>
              <a:rPr lang="en-GB" dirty="0"/>
              <a:t>Management Services</a:t>
            </a:r>
          </a:p>
          <a:p>
            <a:r>
              <a:rPr lang="en-GB" dirty="0"/>
              <a:t>Optimization Services</a:t>
            </a:r>
          </a:p>
          <a:p>
            <a:r>
              <a:rPr lang="en-GB" dirty="0"/>
              <a:t>HR Services</a:t>
            </a:r>
            <a:endParaRPr lang="nl-NL" dirty="0"/>
          </a:p>
        </p:txBody>
      </p:sp>
      <p:sp>
        <p:nvSpPr>
          <p:cNvPr id="4" name="Tijdelijke aanduiding voor dianummer 3"/>
          <p:cNvSpPr>
            <a:spLocks noGrp="1"/>
          </p:cNvSpPr>
          <p:nvPr>
            <p:ph type="sldNum" sz="quarter" idx="10"/>
          </p:nvPr>
        </p:nvSpPr>
        <p:spPr/>
        <p:txBody>
          <a:bodyPr/>
          <a:lstStyle/>
          <a:p>
            <a:fld id="{1C0AF290-08F8-45BA-B6C7-ED11DF26CA4C}" type="slidenum">
              <a:rPr lang="nl-NL" smtClean="0"/>
              <a:pPr/>
              <a:t>12</a:t>
            </a:fld>
            <a:endParaRPr lang="nl-NL"/>
          </a:p>
        </p:txBody>
      </p:sp>
    </p:spTree>
    <p:extLst>
      <p:ext uri="{BB962C8B-B14F-4D97-AF65-F5344CB8AC3E}">
        <p14:creationId xmlns:p14="http://schemas.microsoft.com/office/powerpoint/2010/main" val="267023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Example of operating</a:t>
            </a:r>
            <a:r>
              <a:rPr lang="nl-NL" altLang="nl-NL" baseline="0" dirty="0"/>
              <a:t> outside a business scope: Fine of one month!</a:t>
            </a:r>
          </a:p>
          <a:p>
            <a:br>
              <a:rPr lang="nl-NL" altLang="nl-NL" baseline="0" dirty="0"/>
            </a:br>
            <a:r>
              <a:rPr lang="nl-NL" altLang="nl-NL" baseline="0" dirty="0"/>
              <a:t>Fast changing regulatory landscape can cause problems. One day it is legal, the next it is not. </a:t>
            </a:r>
          </a:p>
          <a:p>
            <a:endParaRPr lang="nl-NL" altLang="nl-NL" baseline="0" dirty="0"/>
          </a:p>
          <a:p>
            <a:r>
              <a:rPr lang="nl-NL" altLang="nl-NL" baseline="0" dirty="0"/>
              <a:t>Examples: Revised Food Safety Law, Ride Hauling regulations. </a:t>
            </a:r>
            <a:br>
              <a:rPr lang="nl-NL" altLang="nl-NL" baseline="0" dirty="0"/>
            </a:br>
            <a:endParaRPr lang="nl-NL" altLang="nl-NL" baseline="0" dirty="0"/>
          </a:p>
          <a:p>
            <a:r>
              <a:rPr lang="nl-NL" altLang="nl-NL" baseline="0" dirty="0"/>
              <a:t>How can you know changes in regulations if you do not speak the language?</a:t>
            </a:r>
          </a:p>
          <a:p>
            <a:endParaRPr lang="nl-NL" altLang="nl-NL" baseline="0" dirty="0"/>
          </a:p>
          <a:p>
            <a:r>
              <a:rPr lang="nl-NL" altLang="nl-NL" baseline="0" dirty="0"/>
              <a:t>Import/Export declaration fined </a:t>
            </a:r>
          </a:p>
          <a:p>
            <a:endParaRPr lang="nl-NL" altLang="nl-NL" baseline="0" dirty="0"/>
          </a:p>
          <a:p>
            <a:r>
              <a:rPr lang="nl-NL" altLang="nl-NL" baseline="0" dirty="0"/>
              <a:t>Next slide external factors</a:t>
            </a:r>
          </a:p>
          <a:p>
            <a:endParaRPr lang="nl-NL" altLang="nl-NL"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0EAABFC-BEF0-4325-95E3-040434E5C0BA}" type="slidenum">
              <a:rPr lang="en-US" altLang="nl-NL" smtClean="0"/>
              <a:pPr eaLnBrk="1" hangingPunct="1">
                <a:spcBef>
                  <a:spcPct val="0"/>
                </a:spcBef>
              </a:pPr>
              <a:t>14</a:t>
            </a:fld>
            <a:endParaRPr lang="en-US"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Example of the</a:t>
            </a:r>
            <a:r>
              <a:rPr lang="nl-NL" baseline="0" dirty="0"/>
              <a:t> car industry</a:t>
            </a:r>
            <a:endParaRPr lang="nl-NL" dirty="0"/>
          </a:p>
        </p:txBody>
      </p:sp>
      <p:sp>
        <p:nvSpPr>
          <p:cNvPr id="4" name="Slide Number Placeholder 3"/>
          <p:cNvSpPr>
            <a:spLocks noGrp="1"/>
          </p:cNvSpPr>
          <p:nvPr>
            <p:ph type="sldNum" sz="quarter" idx="10"/>
          </p:nvPr>
        </p:nvSpPr>
        <p:spPr/>
        <p:txBody>
          <a:bodyPr/>
          <a:lstStyle/>
          <a:p>
            <a:fld id="{8FB9B5CE-93D6-6D44-AB95-A7C8D4A23F7F}" type="slidenum">
              <a:rPr lang="en-US" smtClean="0"/>
              <a:t>16</a:t>
            </a:fld>
            <a:endParaRPr lang="en-US"/>
          </a:p>
        </p:txBody>
      </p:sp>
    </p:spTree>
    <p:extLst>
      <p:ext uri="{BB962C8B-B14F-4D97-AF65-F5344CB8AC3E}">
        <p14:creationId xmlns:p14="http://schemas.microsoft.com/office/powerpoint/2010/main" val="153770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Example</a:t>
            </a:r>
            <a:r>
              <a:rPr lang="nl-NL" baseline="0" dirty="0"/>
              <a:t> of the wind industry</a:t>
            </a:r>
            <a:endParaRPr lang="nl-NL" dirty="0"/>
          </a:p>
        </p:txBody>
      </p:sp>
      <p:sp>
        <p:nvSpPr>
          <p:cNvPr id="4" name="Slide Number Placeholder 3"/>
          <p:cNvSpPr>
            <a:spLocks noGrp="1"/>
          </p:cNvSpPr>
          <p:nvPr>
            <p:ph type="sldNum" sz="quarter" idx="10"/>
          </p:nvPr>
        </p:nvSpPr>
        <p:spPr/>
        <p:txBody>
          <a:bodyPr/>
          <a:lstStyle/>
          <a:p>
            <a:fld id="{8FB9B5CE-93D6-6D44-AB95-A7C8D4A23F7F}" type="slidenum">
              <a:rPr lang="en-US" smtClean="0"/>
              <a:t>17</a:t>
            </a:fld>
            <a:endParaRPr lang="en-US"/>
          </a:p>
        </p:txBody>
      </p:sp>
    </p:spTree>
    <p:extLst>
      <p:ext uri="{BB962C8B-B14F-4D97-AF65-F5344CB8AC3E}">
        <p14:creationId xmlns:p14="http://schemas.microsoft.com/office/powerpoint/2010/main" val="3692273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NL" altLang="nl-NL" dirty="0"/>
              <a:t>Not being able to read contracts due to language, this provides the problem of not knowing what has been agreed upon. This might cause that you operate outside your business scope. </a:t>
            </a:r>
          </a:p>
          <a:p>
            <a:pPr marL="171450" indent="-171450">
              <a:buFontTx/>
              <a:buChar char="-"/>
            </a:pPr>
            <a:endParaRPr lang="nl-NL" altLang="nl-NL" dirty="0"/>
          </a:p>
          <a:p>
            <a:pPr marL="171450" indent="-171450">
              <a:buFontTx/>
              <a:buChar char="-"/>
            </a:pPr>
            <a:r>
              <a:rPr lang="nl-NL" altLang="nl-NL" dirty="0"/>
              <a:t>Changes in rules &amp; regulations will only come to you when a Chinese tells you out of their own movement. Seeing you can’t speak the language it is impossible to follow these changes yourself Car hailing</a:t>
            </a:r>
            <a:r>
              <a:rPr lang="nl-NL" altLang="nl-NL" baseline="0" dirty="0"/>
              <a:t> rules </a:t>
            </a:r>
            <a:r>
              <a:rPr lang="nl-NL" altLang="nl-NL" dirty="0"/>
              <a:t>of</a:t>
            </a:r>
            <a:r>
              <a:rPr lang="nl-NL" altLang="nl-NL" baseline="0" dirty="0"/>
              <a:t> a fast changed rule</a:t>
            </a:r>
            <a:endParaRPr lang="nl-NL" altLang="nl-NL" dirty="0"/>
          </a:p>
        </p:txBody>
      </p:sp>
      <p:sp>
        <p:nvSpPr>
          <p:cNvPr id="4" name="Slide Number Placeholder 3"/>
          <p:cNvSpPr>
            <a:spLocks noGrp="1"/>
          </p:cNvSpPr>
          <p:nvPr>
            <p:ph type="sldNum" sz="quarter" idx="10"/>
          </p:nvPr>
        </p:nvSpPr>
        <p:spPr/>
        <p:txBody>
          <a:bodyPr/>
          <a:lstStyle/>
          <a:p>
            <a:fld id="{8FB9B5CE-93D6-6D44-AB95-A7C8D4A23F7F}" type="slidenum">
              <a:rPr lang="en-US" smtClean="0"/>
              <a:t>19</a:t>
            </a:fld>
            <a:endParaRPr lang="en-US"/>
          </a:p>
        </p:txBody>
      </p:sp>
    </p:spTree>
    <p:extLst>
      <p:ext uri="{BB962C8B-B14F-4D97-AF65-F5344CB8AC3E}">
        <p14:creationId xmlns:p14="http://schemas.microsoft.com/office/powerpoint/2010/main" val="113678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nl-NL" dirty="0"/>
              <a:t>When an western entrepreneur asks a direct question about the legal possiblities, the answer could be; </a:t>
            </a:r>
          </a:p>
          <a:p>
            <a:endParaRPr lang="nl-NL" altLang="nl-NL" dirty="0"/>
          </a:p>
          <a:p>
            <a:r>
              <a:rPr lang="nl-NL" altLang="nl-NL" dirty="0"/>
              <a:t>it is no problem. This could mean they would be operating in the grey. </a:t>
            </a:r>
          </a:p>
          <a:p>
            <a:endParaRPr lang="nl-NL" altLang="nl-NL" dirty="0"/>
          </a:p>
          <a:p>
            <a:r>
              <a:rPr lang="nl-NL" altLang="nl-NL" dirty="0"/>
              <a:t>With the increased scrutiny by the Chinese government this provides problems in the future</a:t>
            </a:r>
            <a:br>
              <a:rPr lang="nl-NL" altLang="nl-NL" dirty="0"/>
            </a:br>
            <a:endParaRPr lang="nl-NL" altLang="nl-NL" dirty="0"/>
          </a:p>
          <a:p>
            <a:r>
              <a:rPr lang="nl-NL" altLang="nl-NL" dirty="0"/>
              <a:t>- The example of “forgetting” taxfilling after an argument over a declaration. The relationship was not managed properly</a:t>
            </a:r>
          </a:p>
        </p:txBody>
      </p:sp>
      <p:sp>
        <p:nvSpPr>
          <p:cNvPr id="4" name="Slide Number Placeholder 3"/>
          <p:cNvSpPr>
            <a:spLocks noGrp="1"/>
          </p:cNvSpPr>
          <p:nvPr>
            <p:ph type="sldNum" sz="quarter" idx="10"/>
          </p:nvPr>
        </p:nvSpPr>
        <p:spPr/>
        <p:txBody>
          <a:bodyPr/>
          <a:lstStyle/>
          <a:p>
            <a:fld id="{8FB9B5CE-93D6-6D44-AB95-A7C8D4A23F7F}" type="slidenum">
              <a:rPr lang="en-US" smtClean="0"/>
              <a:t>20</a:t>
            </a:fld>
            <a:endParaRPr lang="en-US"/>
          </a:p>
        </p:txBody>
      </p:sp>
    </p:spTree>
    <p:extLst>
      <p:ext uri="{BB962C8B-B14F-4D97-AF65-F5344CB8AC3E}">
        <p14:creationId xmlns:p14="http://schemas.microsoft.com/office/powerpoint/2010/main" val="1136785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NL" altLang="nl-NL" baseline="0" dirty="0"/>
              <a:t>Spending lunches together, asking about family, bring small gifts from Europe</a:t>
            </a:r>
          </a:p>
          <a:p>
            <a:pPr marL="171450" indent="-171450">
              <a:buFontTx/>
              <a:buChar char="-"/>
            </a:pPr>
            <a:endParaRPr lang="nl-NL" altLang="nl-NL" baseline="0" dirty="0"/>
          </a:p>
          <a:p>
            <a:pPr marL="171450" indent="-171450">
              <a:buFontTx/>
              <a:buChar char="-"/>
            </a:pPr>
            <a:r>
              <a:rPr lang="nl-NL" altLang="nl-NL" baseline="0" dirty="0"/>
              <a:t>Use the relationship to get a reliable stream of information. However ask directly for such a stream of information!</a:t>
            </a:r>
          </a:p>
          <a:p>
            <a:pPr marL="171450" indent="-171450">
              <a:buFontTx/>
              <a:buChar char="-"/>
            </a:pPr>
            <a:endParaRPr lang="nl-NL" altLang="nl-NL" baseline="0" dirty="0"/>
          </a:p>
          <a:p>
            <a:pPr marL="171450" indent="-171450">
              <a:buFontTx/>
              <a:buChar char="-"/>
            </a:pPr>
            <a:r>
              <a:rPr lang="nl-NL" altLang="nl-NL" baseline="0" dirty="0"/>
              <a:t>Get to understand the culture and habit differences so you do not accidently insult your employee/tax adviser, etc. </a:t>
            </a:r>
          </a:p>
          <a:p>
            <a:pPr marL="171450" indent="-171450">
              <a:buFontTx/>
              <a:buChar char="-"/>
            </a:pPr>
            <a:endParaRPr lang="nl-NL" altLang="nl-NL" baseline="0" dirty="0"/>
          </a:p>
          <a:p>
            <a:pPr marL="171450" indent="-171450">
              <a:buFontTx/>
              <a:buChar char="-"/>
            </a:pPr>
            <a:r>
              <a:rPr lang="nl-NL" altLang="nl-NL" baseline="0" dirty="0"/>
              <a:t>Check your company structure through any organisation, not does not have to be us. </a:t>
            </a:r>
            <a:endParaRPr lang="nl-NL" altLang="nl-NL" dirty="0"/>
          </a:p>
        </p:txBody>
      </p:sp>
      <p:sp>
        <p:nvSpPr>
          <p:cNvPr id="4" name="Slide Number Placeholder 3"/>
          <p:cNvSpPr>
            <a:spLocks noGrp="1"/>
          </p:cNvSpPr>
          <p:nvPr>
            <p:ph type="sldNum" sz="quarter" idx="10"/>
          </p:nvPr>
        </p:nvSpPr>
        <p:spPr/>
        <p:txBody>
          <a:bodyPr/>
          <a:lstStyle/>
          <a:p>
            <a:fld id="{8FB9B5CE-93D6-6D44-AB95-A7C8D4A23F7F}" type="slidenum">
              <a:rPr lang="en-US" smtClean="0"/>
              <a:t>22</a:t>
            </a:fld>
            <a:endParaRPr lang="en-US"/>
          </a:p>
        </p:txBody>
      </p:sp>
    </p:spTree>
    <p:extLst>
      <p:ext uri="{BB962C8B-B14F-4D97-AF65-F5344CB8AC3E}">
        <p14:creationId xmlns:p14="http://schemas.microsoft.com/office/powerpoint/2010/main" val="1136785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Explain the CBS!</a:t>
            </a:r>
          </a:p>
        </p:txBody>
      </p:sp>
      <p:sp>
        <p:nvSpPr>
          <p:cNvPr id="4" name="Slide Number Placeholder 3"/>
          <p:cNvSpPr>
            <a:spLocks noGrp="1"/>
          </p:cNvSpPr>
          <p:nvPr>
            <p:ph type="sldNum" sz="quarter" idx="10"/>
          </p:nvPr>
        </p:nvSpPr>
        <p:spPr/>
        <p:txBody>
          <a:bodyPr/>
          <a:lstStyle/>
          <a:p>
            <a:fld id="{8FB9B5CE-93D6-6D44-AB95-A7C8D4A23F7F}" type="slidenum">
              <a:rPr lang="en-US" smtClean="0"/>
              <a:t>23</a:t>
            </a:fld>
            <a:endParaRPr lang="en-US"/>
          </a:p>
        </p:txBody>
      </p:sp>
    </p:spTree>
    <p:extLst>
      <p:ext uri="{BB962C8B-B14F-4D97-AF65-F5344CB8AC3E}">
        <p14:creationId xmlns:p14="http://schemas.microsoft.com/office/powerpoint/2010/main" val="34332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27676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206201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7096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95887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45700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79340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544205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1725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43961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09910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86257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439D3C4-4A22-1A4D-8B2A-788C81109678}" type="datetimeFigureOut">
              <a:rPr lang="en-US" smtClean="0">
                <a:solidFill>
                  <a:prstClr val="black">
                    <a:tint val="75000"/>
                  </a:prstClr>
                </a:solidFill>
              </a:rPr>
              <a:pPr/>
              <a:t>5/8/2017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EE25C-F6FC-2444-9015-83651B41467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3553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hoek 7"/>
          <p:cNvSpPr/>
          <p:nvPr/>
        </p:nvSpPr>
        <p:spPr>
          <a:xfrm>
            <a:off x="0" y="0"/>
            <a:ext cx="9144000" cy="6858000"/>
          </a:xfrm>
          <a:prstGeom prst="rect">
            <a:avLst/>
          </a:prstGeom>
          <a:gradFill flip="none" rotWithShape="1">
            <a:gsLst>
              <a:gs pos="0">
                <a:schemeClr val="accent3">
                  <a:lumMod val="75000"/>
                  <a:shade val="30000"/>
                  <a:satMod val="115000"/>
                </a:schemeClr>
              </a:gs>
              <a:gs pos="4000">
                <a:schemeClr val="accent3">
                  <a:lumMod val="75000"/>
                  <a:shade val="67500"/>
                  <a:satMod val="115000"/>
                </a:schemeClr>
              </a:gs>
              <a:gs pos="32000">
                <a:schemeClr val="accent3">
                  <a:lumMod val="20000"/>
                  <a:lumOff val="80000"/>
                  <a:alpha val="50000"/>
                </a:schemeClr>
              </a:gs>
              <a:gs pos="86000">
                <a:schemeClr val="bg2"/>
              </a:gs>
            </a:gsLst>
            <a:lin ang="167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10" descr="Logo-Bradon-CMYK-2e_variant.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7544" y="6237312"/>
            <a:ext cx="2150846" cy="43204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spcBef>
          <a:spcPct val="0"/>
        </a:spcBef>
        <a:buNone/>
        <a:defRPr sz="4400" kern="1200">
          <a:solidFill>
            <a:schemeClr val="accent3">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439D3C4-4A22-1A4D-8B2A-788C81109678}" type="datetimeFigureOut">
              <a:rPr lang="en-US" smtClean="0">
                <a:solidFill>
                  <a:prstClr val="black">
                    <a:tint val="75000"/>
                  </a:prstClr>
                </a:solidFill>
              </a:rPr>
              <a:pPr defTabSz="457200"/>
              <a:t>5/8/2017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37EE25C-F6FC-2444-9015-83651B41467B}" type="slidenum">
              <a:rPr lang="en-US" smtClean="0">
                <a:solidFill>
                  <a:prstClr val="black">
                    <a:tint val="75000"/>
                  </a:prstClr>
                </a:solidFill>
              </a:rPr>
              <a:pPr defTabSz="457200"/>
              <a:t>‹nr.›</a:t>
            </a:fld>
            <a:endParaRPr lang="en-US">
              <a:solidFill>
                <a:prstClr val="black">
                  <a:tint val="75000"/>
                </a:prstClr>
              </a:solidFill>
            </a:endParaRPr>
          </a:p>
        </p:txBody>
      </p:sp>
    </p:spTree>
    <p:extLst>
      <p:ext uri="{BB962C8B-B14F-4D97-AF65-F5344CB8AC3E}">
        <p14:creationId xmlns:p14="http://schemas.microsoft.com/office/powerpoint/2010/main" val="16932176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jpeg"/><Relationship Id="rId20"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jpe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5.bin"/><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5.jpg"/><Relationship Id="rId3" Type="http://schemas.openxmlformats.org/officeDocument/2006/relationships/image" Target="../media/image47.png"/><Relationship Id="rId21" Type="http://schemas.openxmlformats.org/officeDocument/2006/relationships/image" Target="../media/image65.jpeg"/><Relationship Id="rId7" Type="http://schemas.openxmlformats.org/officeDocument/2006/relationships/image" Target="../media/image51.png"/><Relationship Id="rId12" Type="http://schemas.openxmlformats.org/officeDocument/2006/relationships/image" Target="../media/image56.tiff"/><Relationship Id="rId17" Type="http://schemas.openxmlformats.org/officeDocument/2006/relationships/image" Target="../media/image61.png"/><Relationship Id="rId25" Type="http://schemas.openxmlformats.org/officeDocument/2006/relationships/image" Target="../media/image69.jpg"/><Relationship Id="rId2" Type="http://schemas.openxmlformats.org/officeDocument/2006/relationships/image" Target="../media/image46.png"/><Relationship Id="rId16" Type="http://schemas.openxmlformats.org/officeDocument/2006/relationships/image" Target="../media/image60.jpeg"/><Relationship Id="rId20"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49.jpeg"/><Relationship Id="rId15" Type="http://schemas.openxmlformats.org/officeDocument/2006/relationships/image" Target="../media/image59.jpg"/><Relationship Id="rId23" Type="http://schemas.openxmlformats.org/officeDocument/2006/relationships/image" Target="../media/image67.png"/><Relationship Id="rId10" Type="http://schemas.openxmlformats.org/officeDocument/2006/relationships/image" Target="../media/image54.jpeg"/><Relationship Id="rId19" Type="http://schemas.openxmlformats.org/officeDocument/2006/relationships/image" Target="../media/image63.jp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g"/><Relationship Id="rId22" Type="http://schemas.openxmlformats.org/officeDocument/2006/relationships/image" Target="../media/image66.jpeg"/></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emf"/><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3.png"/><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9.png"/><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tiff"/><Relationship Id="rId1" Type="http://schemas.openxmlformats.org/officeDocument/2006/relationships/slideLayout" Target="../slideLayouts/slideLayout1.xml"/><Relationship Id="rId4" Type="http://schemas.openxmlformats.org/officeDocument/2006/relationships/image" Target="../media/image114.tiff"/></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616024" y="2319338"/>
            <a:ext cx="7772400" cy="1470025"/>
          </a:xfrm>
        </p:spPr>
        <p:txBody>
          <a:bodyPr>
            <a:normAutofit fontScale="90000"/>
          </a:bodyPr>
          <a:lstStyle/>
          <a:p>
            <a:r>
              <a:rPr lang="nl-NL" sz="6000" dirty="0"/>
              <a:t>Welkom</a:t>
            </a:r>
            <a:br>
              <a:rPr lang="nl-NL" dirty="0"/>
            </a:br>
            <a:r>
              <a:rPr lang="nl-NL" dirty="0"/>
              <a:t>bij de </a:t>
            </a:r>
            <a:br>
              <a:rPr lang="nl-NL" dirty="0"/>
            </a:br>
            <a:br>
              <a:rPr lang="nl-NL" dirty="0"/>
            </a:br>
            <a:r>
              <a:rPr lang="nl-NL" sz="10700" dirty="0" err="1">
                <a:solidFill>
                  <a:schemeClr val="bg1">
                    <a:lumMod val="65000"/>
                  </a:schemeClr>
                </a:solidFill>
              </a:rPr>
              <a:t>aryaka</a:t>
            </a:r>
            <a:r>
              <a:rPr lang="nl-NL" sz="10700" dirty="0" err="1">
                <a:solidFill>
                  <a:srgbClr val="CECE08"/>
                </a:solidFill>
              </a:rPr>
              <a:t>Event</a:t>
            </a:r>
            <a:br>
              <a:rPr lang="nl-NL" dirty="0"/>
            </a:br>
            <a:br>
              <a:rPr lang="nl-NL" dirty="0"/>
            </a:br>
            <a:r>
              <a:rPr lang="nl-NL" sz="2700" dirty="0">
                <a:solidFill>
                  <a:srgbClr val="97B953"/>
                </a:solidFill>
              </a:rPr>
              <a:t>8 mei 2017</a:t>
            </a:r>
          </a:p>
        </p:txBody>
      </p:sp>
    </p:spTree>
    <p:extLst>
      <p:ext uri="{BB962C8B-B14F-4D97-AF65-F5344CB8AC3E}">
        <p14:creationId xmlns:p14="http://schemas.microsoft.com/office/powerpoint/2010/main" val="2042702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p:nvPr/>
        </p:nvPicPr>
        <p:blipFill rotWithShape="1">
          <a:blip r:embed="rId2"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pic>
        <p:nvPicPr>
          <p:cNvPr id="4" name="Picture 3" descr="chinese-ming-treaure-fleet-zheng-he.jpg"/>
          <p:cNvPicPr>
            <a:picLocks noChangeAspect="1"/>
          </p:cNvPicPr>
          <p:nvPr/>
        </p:nvPicPr>
        <p:blipFill rotWithShape="1">
          <a:blip r:embed="rId3">
            <a:extLst>
              <a:ext uri="{28A0092B-C50C-407E-A947-70E740481C1C}">
                <a14:useLocalDpi xmlns:a14="http://schemas.microsoft.com/office/drawing/2010/main" val="0"/>
              </a:ext>
            </a:extLst>
          </a:blip>
          <a:srcRect l="21610" r="18750"/>
          <a:stretch/>
        </p:blipFill>
        <p:spPr>
          <a:xfrm>
            <a:off x="-87951" y="-81389"/>
            <a:ext cx="9252519" cy="6939389"/>
          </a:xfrm>
          <a:prstGeom prst="rect">
            <a:avLst/>
          </a:prstGeom>
        </p:spPr>
      </p:pic>
    </p:spTree>
    <p:extLst>
      <p:ext uri="{BB962C8B-B14F-4D97-AF65-F5344CB8AC3E}">
        <p14:creationId xmlns:p14="http://schemas.microsoft.com/office/powerpoint/2010/main" val="3053246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p:nvPr/>
        </p:nvPicPr>
        <p:blipFill rotWithShape="1">
          <a:blip r:embed="rId3"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76522"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67604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21 PPT 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106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4864"/>
            <a:ext cx="8229600" cy="1143000"/>
          </a:xfrm>
        </p:spPr>
        <p:txBody>
          <a:bodyPr>
            <a:normAutofit/>
          </a:bodyPr>
          <a:lstStyle/>
          <a:p>
            <a:r>
              <a:rPr lang="en-US" sz="3700" b="1" dirty="0">
                <a:solidFill>
                  <a:schemeClr val="tx2">
                    <a:lumMod val="75000"/>
                  </a:schemeClr>
                </a:solidFill>
              </a:rPr>
              <a:t>Why is compliance difficult?</a:t>
            </a:r>
          </a:p>
        </p:txBody>
      </p:sp>
      <p:pic>
        <p:nvPicPr>
          <p:cNvPr id="7" name="Picture 5"/>
          <p:cNvPicPr/>
          <p:nvPr/>
        </p:nvPicPr>
        <p:blipFill rotWithShape="1">
          <a:blip r:embed="rId2">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8" name="Picture 8"/>
          <p:cNvPicPr/>
          <p:nvPr/>
        </p:nvPicPr>
        <p:blipFill rotWithShape="1">
          <a:blip r:embed="rId3"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569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sp>
        <p:nvSpPr>
          <p:cNvPr id="7170" name="Title 1"/>
          <p:cNvSpPr>
            <a:spLocks noGrp="1"/>
          </p:cNvSpPr>
          <p:nvPr>
            <p:ph type="title"/>
          </p:nvPr>
        </p:nvSpPr>
        <p:spPr/>
        <p:txBody>
          <a:bodyPr>
            <a:normAutofit/>
          </a:bodyPr>
          <a:lstStyle/>
          <a:p>
            <a:r>
              <a:rPr lang="en-US" altLang="nl-NL" sz="3700" b="1" dirty="0">
                <a:solidFill>
                  <a:schemeClr val="tx2"/>
                </a:solidFill>
              </a:rPr>
              <a:t>Knowing everything is difficult</a:t>
            </a:r>
          </a:p>
        </p:txBody>
      </p:sp>
      <p:sp>
        <p:nvSpPr>
          <p:cNvPr id="12" name="Title 1"/>
          <p:cNvSpPr txBox="1">
            <a:spLocks/>
          </p:cNvSpPr>
          <p:nvPr/>
        </p:nvSpPr>
        <p:spPr bwMode="auto">
          <a:xfrm>
            <a:off x="434975" y="105273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nl-NL" sz="3000" dirty="0"/>
              <a:t>What is the business scope of your WFOE/JV? </a:t>
            </a:r>
          </a:p>
        </p:txBody>
      </p:sp>
      <p:sp>
        <p:nvSpPr>
          <p:cNvPr id="17" name="Title 1"/>
          <p:cNvSpPr txBox="1">
            <a:spLocks/>
          </p:cNvSpPr>
          <p:nvPr/>
        </p:nvSpPr>
        <p:spPr bwMode="auto">
          <a:xfrm>
            <a:off x="434975" y="221150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nl-NL" sz="3000" dirty="0"/>
              <a:t>Do you know the regulatory landscape of your industry for the upcoming 5 years? </a:t>
            </a:r>
          </a:p>
        </p:txBody>
      </p:sp>
      <p:sp>
        <p:nvSpPr>
          <p:cNvPr id="18" name="Title 1"/>
          <p:cNvSpPr txBox="1">
            <a:spLocks/>
          </p:cNvSpPr>
          <p:nvPr/>
        </p:nvSpPr>
        <p:spPr bwMode="auto">
          <a:xfrm>
            <a:off x="434975" y="34132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nl-NL" sz="3000" dirty="0"/>
              <a:t>Do you speak &amp; read Chinese?</a:t>
            </a:r>
          </a:p>
        </p:txBody>
      </p:sp>
      <p:sp>
        <p:nvSpPr>
          <p:cNvPr id="19" name="Title 1"/>
          <p:cNvSpPr txBox="1">
            <a:spLocks/>
          </p:cNvSpPr>
          <p:nvPr/>
        </p:nvSpPr>
        <p:spPr bwMode="auto">
          <a:xfrm>
            <a:off x="434975" y="45562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nl-NL" sz="3000" dirty="0"/>
              <a:t>Did you ever insult your employees when being strict on certain matters? </a:t>
            </a:r>
          </a:p>
        </p:txBody>
      </p:sp>
      <p:pic>
        <p:nvPicPr>
          <p:cNvPr id="9"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344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4864"/>
            <a:ext cx="8229600" cy="1143000"/>
          </a:xfrm>
        </p:spPr>
        <p:txBody>
          <a:bodyPr>
            <a:normAutofit/>
          </a:bodyPr>
          <a:lstStyle/>
          <a:p>
            <a:r>
              <a:rPr lang="en-US" sz="3700" b="1" dirty="0">
                <a:solidFill>
                  <a:schemeClr val="tx2">
                    <a:lumMod val="75000"/>
                  </a:schemeClr>
                </a:solidFill>
              </a:rPr>
              <a:t>External factors</a:t>
            </a:r>
          </a:p>
        </p:txBody>
      </p:sp>
      <p:pic>
        <p:nvPicPr>
          <p:cNvPr id="7" name="Picture 5"/>
          <p:cNvPicPr/>
          <p:nvPr/>
        </p:nvPicPr>
        <p:blipFill rotWithShape="1">
          <a:blip r:embed="rId2">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8" name="Picture 8"/>
          <p:cNvPicPr/>
          <p:nvPr/>
        </p:nvPicPr>
        <p:blipFill rotWithShape="1">
          <a:blip r:embed="rId3"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3738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840"/>
            <a:ext cx="8229600" cy="1143000"/>
          </a:xfrm>
        </p:spPr>
        <p:txBody>
          <a:bodyPr>
            <a:normAutofit/>
          </a:bodyPr>
          <a:lstStyle/>
          <a:p>
            <a:r>
              <a:rPr lang="en-US" sz="3700" b="1" dirty="0">
                <a:solidFill>
                  <a:schemeClr val="tx2">
                    <a:lumMod val="75000"/>
                  </a:schemeClr>
                </a:solidFill>
              </a:rPr>
              <a:t>Government increasing scrutiny on</a:t>
            </a:r>
          </a:p>
        </p:txBody>
      </p:sp>
      <p:sp>
        <p:nvSpPr>
          <p:cNvPr id="3" name="Content Placeholder 2"/>
          <p:cNvSpPr>
            <a:spLocks noGrp="1"/>
          </p:cNvSpPr>
          <p:nvPr>
            <p:ph idx="1"/>
          </p:nvPr>
        </p:nvSpPr>
        <p:spPr>
          <a:xfrm>
            <a:off x="457200" y="1700808"/>
            <a:ext cx="8229600" cy="3581986"/>
          </a:xfrm>
        </p:spPr>
        <p:txBody>
          <a:bodyPr>
            <a:normAutofit/>
          </a:bodyPr>
          <a:lstStyle/>
          <a:p>
            <a:pPr>
              <a:lnSpc>
                <a:spcPct val="130000"/>
              </a:lnSpc>
            </a:pPr>
            <a:r>
              <a:rPr lang="en-US" dirty="0">
                <a:solidFill>
                  <a:schemeClr val="tx1">
                    <a:lumMod val="85000"/>
                    <a:lumOff val="15000"/>
                  </a:schemeClr>
                </a:solidFill>
                <a:latin typeface="+mj-lt"/>
              </a:rPr>
              <a:t>Corruption</a:t>
            </a:r>
          </a:p>
          <a:p>
            <a:pPr>
              <a:lnSpc>
                <a:spcPct val="130000"/>
              </a:lnSpc>
            </a:pPr>
            <a:r>
              <a:rPr lang="en-US" dirty="0">
                <a:solidFill>
                  <a:schemeClr val="tx1">
                    <a:lumMod val="85000"/>
                    <a:lumOff val="15000"/>
                  </a:schemeClr>
                </a:solidFill>
                <a:latin typeface="+mj-lt"/>
              </a:rPr>
              <a:t>Pricing</a:t>
            </a:r>
          </a:p>
          <a:p>
            <a:pPr>
              <a:lnSpc>
                <a:spcPct val="130000"/>
              </a:lnSpc>
            </a:pPr>
            <a:r>
              <a:rPr lang="en-US" dirty="0">
                <a:solidFill>
                  <a:schemeClr val="tx1">
                    <a:lumMod val="85000"/>
                    <a:lumOff val="15000"/>
                  </a:schemeClr>
                </a:solidFill>
                <a:latin typeface="+mj-lt"/>
              </a:rPr>
              <a:t>Tax compliance </a:t>
            </a:r>
          </a:p>
          <a:p>
            <a:pPr>
              <a:lnSpc>
                <a:spcPct val="130000"/>
              </a:lnSpc>
            </a:pPr>
            <a:r>
              <a:rPr lang="en-US" dirty="0">
                <a:solidFill>
                  <a:schemeClr val="tx1">
                    <a:lumMod val="85000"/>
                    <a:lumOff val="15000"/>
                  </a:schemeClr>
                </a:solidFill>
                <a:latin typeface="+mj-lt"/>
              </a:rPr>
              <a:t>Foreign company structures</a:t>
            </a:r>
          </a:p>
        </p:txBody>
      </p:sp>
      <p:pic>
        <p:nvPicPr>
          <p:cNvPr id="8"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9704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840"/>
            <a:ext cx="8229600" cy="1143000"/>
          </a:xfrm>
        </p:spPr>
        <p:txBody>
          <a:bodyPr>
            <a:normAutofit/>
          </a:bodyPr>
          <a:lstStyle/>
          <a:p>
            <a:r>
              <a:rPr lang="en-US" sz="3700" b="1" dirty="0">
                <a:solidFill>
                  <a:schemeClr val="tx2">
                    <a:lumMod val="75000"/>
                  </a:schemeClr>
                </a:solidFill>
              </a:rPr>
              <a:t>The oyster called China</a:t>
            </a:r>
          </a:p>
        </p:txBody>
      </p:sp>
      <p:sp>
        <p:nvSpPr>
          <p:cNvPr id="3" name="Content Placeholder 2"/>
          <p:cNvSpPr>
            <a:spLocks noGrp="1"/>
          </p:cNvSpPr>
          <p:nvPr>
            <p:ph idx="1"/>
          </p:nvPr>
        </p:nvSpPr>
        <p:spPr>
          <a:xfrm>
            <a:off x="457200" y="1801757"/>
            <a:ext cx="8229600" cy="3581986"/>
          </a:xfrm>
        </p:spPr>
        <p:txBody>
          <a:bodyPr>
            <a:normAutofit/>
          </a:bodyPr>
          <a:lstStyle/>
          <a:p>
            <a:pPr>
              <a:lnSpc>
                <a:spcPct val="130000"/>
              </a:lnSpc>
            </a:pPr>
            <a:r>
              <a:rPr lang="en-US" dirty="0">
                <a:solidFill>
                  <a:schemeClr val="tx1">
                    <a:lumMod val="85000"/>
                    <a:lumOff val="15000"/>
                  </a:schemeClr>
                </a:solidFill>
                <a:latin typeface="+mj-lt"/>
              </a:rPr>
              <a:t>Guarding Chinese companies in sectors</a:t>
            </a:r>
          </a:p>
          <a:p>
            <a:pPr>
              <a:lnSpc>
                <a:spcPct val="130000"/>
              </a:lnSpc>
            </a:pPr>
            <a:r>
              <a:rPr lang="en-US" dirty="0">
                <a:solidFill>
                  <a:schemeClr val="tx1">
                    <a:lumMod val="85000"/>
                    <a:lumOff val="15000"/>
                  </a:schemeClr>
                </a:solidFill>
                <a:latin typeface="+mj-lt"/>
              </a:rPr>
              <a:t>Targeting foreign luck seekers</a:t>
            </a:r>
          </a:p>
          <a:p>
            <a:pPr>
              <a:lnSpc>
                <a:spcPct val="130000"/>
              </a:lnSpc>
            </a:pPr>
            <a:r>
              <a:rPr lang="en-US" dirty="0">
                <a:solidFill>
                  <a:schemeClr val="tx1">
                    <a:lumMod val="85000"/>
                    <a:lumOff val="15000"/>
                  </a:schemeClr>
                </a:solidFill>
                <a:latin typeface="+mj-lt"/>
              </a:rPr>
              <a:t>Three main industries</a:t>
            </a:r>
          </a:p>
        </p:txBody>
      </p:sp>
      <p:pic>
        <p:nvPicPr>
          <p:cNvPr id="8"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4255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4864"/>
            <a:ext cx="8229600" cy="1143000"/>
          </a:xfrm>
        </p:spPr>
        <p:txBody>
          <a:bodyPr>
            <a:normAutofit/>
          </a:bodyPr>
          <a:lstStyle/>
          <a:p>
            <a:r>
              <a:rPr lang="en-US" sz="3700" b="1" dirty="0">
                <a:solidFill>
                  <a:schemeClr val="tx2">
                    <a:lumMod val="75000"/>
                  </a:schemeClr>
                </a:solidFill>
              </a:rPr>
              <a:t>Internal factors</a:t>
            </a:r>
          </a:p>
        </p:txBody>
      </p:sp>
      <p:pic>
        <p:nvPicPr>
          <p:cNvPr id="7" name="Picture 5"/>
          <p:cNvPicPr/>
          <p:nvPr/>
        </p:nvPicPr>
        <p:blipFill rotWithShape="1">
          <a:blip r:embed="rId2">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8" name="Picture 8"/>
          <p:cNvPicPr/>
          <p:nvPr/>
        </p:nvPicPr>
        <p:blipFill rotWithShape="1">
          <a:blip r:embed="rId3"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1099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840"/>
            <a:ext cx="8229600" cy="1143000"/>
          </a:xfrm>
        </p:spPr>
        <p:txBody>
          <a:bodyPr>
            <a:normAutofit/>
          </a:bodyPr>
          <a:lstStyle/>
          <a:p>
            <a:r>
              <a:rPr lang="en-US" sz="3700" b="1" dirty="0">
                <a:solidFill>
                  <a:schemeClr val="tx2">
                    <a:lumMod val="75000"/>
                  </a:schemeClr>
                </a:solidFill>
              </a:rPr>
              <a:t>Language </a:t>
            </a:r>
          </a:p>
        </p:txBody>
      </p:sp>
      <p:sp>
        <p:nvSpPr>
          <p:cNvPr id="3" name="Content Placeholder 2"/>
          <p:cNvSpPr>
            <a:spLocks noGrp="1"/>
          </p:cNvSpPr>
          <p:nvPr>
            <p:ph idx="1"/>
          </p:nvPr>
        </p:nvSpPr>
        <p:spPr>
          <a:xfrm>
            <a:off x="457200" y="1556792"/>
            <a:ext cx="8229600" cy="3581986"/>
          </a:xfrm>
        </p:spPr>
        <p:txBody>
          <a:bodyPr>
            <a:normAutofit/>
          </a:bodyPr>
          <a:lstStyle/>
          <a:p>
            <a:pPr marL="0" indent="0">
              <a:lnSpc>
                <a:spcPct val="130000"/>
              </a:lnSpc>
              <a:buNone/>
            </a:pPr>
            <a:r>
              <a:rPr lang="en-US" dirty="0">
                <a:solidFill>
                  <a:schemeClr val="tx1">
                    <a:lumMod val="85000"/>
                    <a:lumOff val="15000"/>
                  </a:schemeClr>
                </a:solidFill>
                <a:latin typeface="+mj-lt"/>
              </a:rPr>
              <a:t>Always dependent on hearsay regarding: </a:t>
            </a:r>
          </a:p>
          <a:p>
            <a:pPr>
              <a:lnSpc>
                <a:spcPct val="130000"/>
              </a:lnSpc>
            </a:pPr>
            <a:r>
              <a:rPr lang="en-US" dirty="0">
                <a:solidFill>
                  <a:schemeClr val="tx1">
                    <a:lumMod val="85000"/>
                    <a:lumOff val="15000"/>
                  </a:schemeClr>
                </a:solidFill>
                <a:latin typeface="+mj-lt"/>
              </a:rPr>
              <a:t>Contractual content</a:t>
            </a:r>
          </a:p>
          <a:p>
            <a:pPr>
              <a:lnSpc>
                <a:spcPct val="130000"/>
              </a:lnSpc>
            </a:pPr>
            <a:r>
              <a:rPr lang="en-US" dirty="0">
                <a:solidFill>
                  <a:schemeClr val="tx1">
                    <a:lumMod val="85000"/>
                    <a:lumOff val="15000"/>
                  </a:schemeClr>
                </a:solidFill>
                <a:latin typeface="+mj-lt"/>
              </a:rPr>
              <a:t>(Changes in) rules &amp; regulations</a:t>
            </a:r>
          </a:p>
          <a:p>
            <a:pPr>
              <a:lnSpc>
                <a:spcPct val="130000"/>
              </a:lnSpc>
            </a:pPr>
            <a:r>
              <a:rPr lang="en-US" dirty="0">
                <a:solidFill>
                  <a:schemeClr val="tx1">
                    <a:lumMod val="85000"/>
                    <a:lumOff val="15000"/>
                  </a:schemeClr>
                </a:solidFill>
                <a:latin typeface="+mj-lt"/>
              </a:rPr>
              <a:t>Agreements</a:t>
            </a:r>
          </a:p>
        </p:txBody>
      </p:sp>
      <p:pic>
        <p:nvPicPr>
          <p:cNvPr id="8"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7503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498765" y="274638"/>
            <a:ext cx="8229600" cy="1143000"/>
          </a:xfrm>
        </p:spPr>
        <p:txBody>
          <a:bodyPr>
            <a:normAutofit fontScale="90000"/>
          </a:bodyPr>
          <a:lstStyle/>
          <a:p>
            <a:pPr algn="l"/>
            <a:r>
              <a:rPr lang="nl-NL" sz="4000" dirty="0"/>
              <a:t>  </a:t>
            </a:r>
            <a:r>
              <a:rPr lang="nl-NL" sz="8900" u="sng" dirty="0" err="1">
                <a:solidFill>
                  <a:schemeClr val="bg1">
                    <a:lumMod val="65000"/>
                  </a:schemeClr>
                </a:solidFill>
              </a:rPr>
              <a:t>aryaka</a:t>
            </a:r>
            <a:r>
              <a:rPr lang="nl-NL" sz="8900" u="sng" dirty="0" err="1">
                <a:solidFill>
                  <a:srgbClr val="CECE08"/>
                </a:solidFill>
              </a:rPr>
              <a:t>Event</a:t>
            </a:r>
            <a:endParaRPr lang="nl-NL" sz="8900" u="sng" dirty="0">
              <a:solidFill>
                <a:srgbClr val="CECE08"/>
              </a:solidFill>
            </a:endParaRPr>
          </a:p>
        </p:txBody>
      </p:sp>
      <p:sp>
        <p:nvSpPr>
          <p:cNvPr id="4" name="Tekstvak 3"/>
          <p:cNvSpPr txBox="1"/>
          <p:nvPr/>
        </p:nvSpPr>
        <p:spPr>
          <a:xfrm>
            <a:off x="644812" y="2013665"/>
            <a:ext cx="7715638" cy="923330"/>
          </a:xfrm>
          <a:prstGeom prst="rect">
            <a:avLst/>
          </a:prstGeom>
          <a:noFill/>
        </p:spPr>
        <p:txBody>
          <a:bodyPr wrap="none" rtlCol="0">
            <a:spAutoFit/>
          </a:bodyPr>
          <a:lstStyle/>
          <a:p>
            <a:r>
              <a:rPr lang="nl-NL" sz="5400" i="1" dirty="0">
                <a:solidFill>
                  <a:schemeClr val="accent3">
                    <a:lumMod val="50000"/>
                  </a:schemeClr>
                </a:solidFill>
                <a:effectLst>
                  <a:outerShdw blurRad="38100" dist="38100" dir="2700000" algn="tl">
                    <a:srgbClr val="000000">
                      <a:alpha val="43137"/>
                    </a:srgbClr>
                  </a:outerShdw>
                </a:effectLst>
              </a:rPr>
              <a:t>“Connectiviteit met China”</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71" y="4491595"/>
            <a:ext cx="1075857" cy="1075857"/>
          </a:xfrm>
          <a:prstGeom prst="rect">
            <a:avLst/>
          </a:prstGeom>
        </p:spPr>
      </p:pic>
      <p:pic>
        <p:nvPicPr>
          <p:cNvPr id="10"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34" y="4491595"/>
            <a:ext cx="2868952" cy="1075857"/>
          </a:xfrm>
          <a:prstGeom prst="rect">
            <a:avLst/>
          </a:prstGeom>
        </p:spPr>
      </p:pic>
      <p:pic>
        <p:nvPicPr>
          <p:cNvPr id="11" name="Picture 7"/>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4411533" y="4491595"/>
            <a:ext cx="1099380" cy="10758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295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840"/>
            <a:ext cx="8229600" cy="1143000"/>
          </a:xfrm>
        </p:spPr>
        <p:txBody>
          <a:bodyPr>
            <a:normAutofit/>
          </a:bodyPr>
          <a:lstStyle/>
          <a:p>
            <a:r>
              <a:rPr lang="en-US" sz="3700" b="1" dirty="0">
                <a:solidFill>
                  <a:schemeClr val="tx2">
                    <a:lumMod val="75000"/>
                  </a:schemeClr>
                </a:solidFill>
              </a:rPr>
              <a:t>Intercultural communication</a:t>
            </a:r>
          </a:p>
        </p:txBody>
      </p:sp>
      <p:sp>
        <p:nvSpPr>
          <p:cNvPr id="3" name="Content Placeholder 2"/>
          <p:cNvSpPr>
            <a:spLocks noGrp="1"/>
          </p:cNvSpPr>
          <p:nvPr>
            <p:ph idx="1"/>
          </p:nvPr>
        </p:nvSpPr>
        <p:spPr>
          <a:xfrm>
            <a:off x="457200" y="1801757"/>
            <a:ext cx="8229600" cy="3581986"/>
          </a:xfrm>
        </p:spPr>
        <p:txBody>
          <a:bodyPr>
            <a:normAutofit/>
          </a:bodyPr>
          <a:lstStyle/>
          <a:p>
            <a:pPr>
              <a:lnSpc>
                <a:spcPct val="130000"/>
              </a:lnSpc>
            </a:pPr>
            <a:r>
              <a:rPr lang="en-US" dirty="0">
                <a:solidFill>
                  <a:schemeClr val="tx1">
                    <a:lumMod val="85000"/>
                    <a:lumOff val="15000"/>
                  </a:schemeClr>
                </a:solidFill>
                <a:latin typeface="+mj-lt"/>
              </a:rPr>
              <a:t>Difficult to hear a hard; no!</a:t>
            </a:r>
          </a:p>
          <a:p>
            <a:pPr>
              <a:lnSpc>
                <a:spcPct val="130000"/>
              </a:lnSpc>
            </a:pPr>
            <a:r>
              <a:rPr lang="en-US" dirty="0">
                <a:solidFill>
                  <a:schemeClr val="tx1">
                    <a:lumMod val="85000"/>
                    <a:lumOff val="15000"/>
                  </a:schemeClr>
                </a:solidFill>
                <a:latin typeface="+mj-lt"/>
              </a:rPr>
              <a:t>Accidental insults can be retaliated</a:t>
            </a:r>
          </a:p>
          <a:p>
            <a:pPr>
              <a:lnSpc>
                <a:spcPct val="130000"/>
              </a:lnSpc>
            </a:pPr>
            <a:r>
              <a:rPr lang="en-US" dirty="0">
                <a:solidFill>
                  <a:schemeClr val="tx1">
                    <a:lumMod val="85000"/>
                    <a:lumOff val="15000"/>
                  </a:schemeClr>
                </a:solidFill>
                <a:latin typeface="+mj-lt"/>
              </a:rPr>
              <a:t>Agreements</a:t>
            </a:r>
          </a:p>
        </p:txBody>
      </p:sp>
      <p:pic>
        <p:nvPicPr>
          <p:cNvPr id="8"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1755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6872"/>
            <a:ext cx="8229600" cy="1143000"/>
          </a:xfrm>
        </p:spPr>
        <p:txBody>
          <a:bodyPr>
            <a:normAutofit/>
          </a:bodyPr>
          <a:lstStyle/>
          <a:p>
            <a:r>
              <a:rPr lang="en-US" sz="3700" b="1" dirty="0">
                <a:solidFill>
                  <a:schemeClr val="tx2">
                    <a:lumMod val="75000"/>
                  </a:schemeClr>
                </a:solidFill>
              </a:rPr>
              <a:t>So how can you stay “</a:t>
            </a:r>
            <a:r>
              <a:rPr lang="en-US" sz="3700" b="1" dirty="0" err="1">
                <a:solidFill>
                  <a:schemeClr val="tx2">
                    <a:lumMod val="75000"/>
                  </a:schemeClr>
                </a:solidFill>
              </a:rPr>
              <a:t>Chinable</a:t>
            </a:r>
            <a:r>
              <a:rPr lang="en-US" sz="3700" b="1" dirty="0">
                <a:solidFill>
                  <a:schemeClr val="tx2">
                    <a:lumMod val="75000"/>
                  </a:schemeClr>
                </a:solidFill>
              </a:rPr>
              <a:t>”</a:t>
            </a:r>
          </a:p>
        </p:txBody>
      </p:sp>
      <p:pic>
        <p:nvPicPr>
          <p:cNvPr id="7" name="Picture 5"/>
          <p:cNvPicPr/>
          <p:nvPr/>
        </p:nvPicPr>
        <p:blipFill rotWithShape="1">
          <a:blip r:embed="rId2">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8" name="Picture 8"/>
          <p:cNvPicPr/>
          <p:nvPr/>
        </p:nvPicPr>
        <p:blipFill rotWithShape="1">
          <a:blip r:embed="rId3"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4997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840"/>
            <a:ext cx="8229600" cy="1143000"/>
          </a:xfrm>
        </p:spPr>
        <p:txBody>
          <a:bodyPr>
            <a:normAutofit/>
          </a:bodyPr>
          <a:lstStyle/>
          <a:p>
            <a:r>
              <a:rPr lang="en-US" sz="3700" b="1" dirty="0">
                <a:solidFill>
                  <a:schemeClr val="tx2">
                    <a:lumMod val="75000"/>
                  </a:schemeClr>
                </a:solidFill>
              </a:rPr>
              <a:t>Staying “</a:t>
            </a:r>
            <a:r>
              <a:rPr lang="en-US" sz="3700" b="1" dirty="0" err="1">
                <a:solidFill>
                  <a:schemeClr val="tx2">
                    <a:lumMod val="75000"/>
                  </a:schemeClr>
                </a:solidFill>
              </a:rPr>
              <a:t>Chinable</a:t>
            </a:r>
            <a:r>
              <a:rPr lang="en-US" sz="3700" b="1" dirty="0">
                <a:solidFill>
                  <a:schemeClr val="tx2">
                    <a:lumMod val="75000"/>
                  </a:schemeClr>
                </a:solidFill>
              </a:rPr>
              <a:t>”</a:t>
            </a:r>
          </a:p>
        </p:txBody>
      </p:sp>
      <p:sp>
        <p:nvSpPr>
          <p:cNvPr id="3" name="Content Placeholder 2"/>
          <p:cNvSpPr>
            <a:spLocks noGrp="1"/>
          </p:cNvSpPr>
          <p:nvPr>
            <p:ph idx="1"/>
          </p:nvPr>
        </p:nvSpPr>
        <p:spPr>
          <a:xfrm>
            <a:off x="457200" y="1484784"/>
            <a:ext cx="8229600" cy="3766652"/>
          </a:xfrm>
        </p:spPr>
        <p:txBody>
          <a:bodyPr>
            <a:normAutofit fontScale="85000" lnSpcReduction="20000"/>
          </a:bodyPr>
          <a:lstStyle/>
          <a:p>
            <a:pPr>
              <a:lnSpc>
                <a:spcPct val="130000"/>
              </a:lnSpc>
            </a:pPr>
            <a:r>
              <a:rPr lang="en-US" dirty="0">
                <a:solidFill>
                  <a:schemeClr val="tx1">
                    <a:lumMod val="85000"/>
                    <a:lumOff val="15000"/>
                  </a:schemeClr>
                </a:solidFill>
                <a:latin typeface="+mj-lt"/>
              </a:rPr>
              <a:t>Work on the relationship</a:t>
            </a:r>
          </a:p>
          <a:p>
            <a:pPr>
              <a:lnSpc>
                <a:spcPct val="130000"/>
              </a:lnSpc>
            </a:pPr>
            <a:r>
              <a:rPr lang="en-US" dirty="0">
                <a:solidFill>
                  <a:schemeClr val="tx1">
                    <a:lumMod val="85000"/>
                    <a:lumOff val="15000"/>
                  </a:schemeClr>
                </a:solidFill>
                <a:latin typeface="+mj-lt"/>
              </a:rPr>
              <a:t>Make sure your staff provide you with information on ever-changing rules &amp; regulations</a:t>
            </a:r>
          </a:p>
          <a:p>
            <a:pPr>
              <a:lnSpc>
                <a:spcPct val="130000"/>
              </a:lnSpc>
            </a:pPr>
            <a:r>
              <a:rPr lang="en-US" dirty="0">
                <a:solidFill>
                  <a:schemeClr val="tx1">
                    <a:lumMod val="85000"/>
                    <a:lumOff val="15000"/>
                  </a:schemeClr>
                </a:solidFill>
                <a:latin typeface="+mj-lt"/>
              </a:rPr>
              <a:t>Understand culture &amp; habit differences</a:t>
            </a:r>
          </a:p>
          <a:p>
            <a:pPr>
              <a:lnSpc>
                <a:spcPct val="130000"/>
              </a:lnSpc>
            </a:pPr>
            <a:r>
              <a:rPr lang="en-US" dirty="0">
                <a:solidFill>
                  <a:schemeClr val="tx1">
                    <a:lumMod val="85000"/>
                    <a:lumOff val="15000"/>
                  </a:schemeClr>
                </a:solidFill>
                <a:latin typeface="+mj-lt"/>
              </a:rPr>
              <a:t>Regularly (every 3-5 years) have an external company check your WOFE/JV structure against the rules &amp; regulations in place</a:t>
            </a:r>
          </a:p>
        </p:txBody>
      </p:sp>
      <p:pic>
        <p:nvPicPr>
          <p:cNvPr id="8"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9014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4864"/>
            <a:ext cx="8229600" cy="1143000"/>
          </a:xfrm>
        </p:spPr>
        <p:txBody>
          <a:bodyPr>
            <a:normAutofit/>
          </a:bodyPr>
          <a:lstStyle/>
          <a:p>
            <a:r>
              <a:rPr lang="en-US" sz="3700" b="1" dirty="0" err="1">
                <a:solidFill>
                  <a:schemeClr val="tx2">
                    <a:lumMod val="75000"/>
                  </a:schemeClr>
                </a:solidFill>
              </a:rPr>
              <a:t>Chinable</a:t>
            </a:r>
            <a:r>
              <a:rPr lang="en-US" sz="3700" b="1" dirty="0">
                <a:solidFill>
                  <a:schemeClr val="tx2">
                    <a:lumMod val="75000"/>
                  </a:schemeClr>
                </a:solidFill>
              </a:rPr>
              <a:t> Business Scan (CBS)</a:t>
            </a:r>
          </a:p>
        </p:txBody>
      </p:sp>
      <p:pic>
        <p:nvPicPr>
          <p:cNvPr id="7"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8"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9283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840"/>
            <a:ext cx="8229600" cy="1143000"/>
          </a:xfrm>
        </p:spPr>
        <p:txBody>
          <a:bodyPr>
            <a:normAutofit/>
          </a:bodyPr>
          <a:lstStyle/>
          <a:p>
            <a:r>
              <a:rPr lang="en-US" sz="3700" b="1" dirty="0">
                <a:solidFill>
                  <a:schemeClr val="tx2">
                    <a:lumMod val="75000"/>
                  </a:schemeClr>
                </a:solidFill>
              </a:rPr>
              <a:t>CBS</a:t>
            </a:r>
          </a:p>
        </p:txBody>
      </p:sp>
      <p:sp>
        <p:nvSpPr>
          <p:cNvPr id="3" name="Content Placeholder 2"/>
          <p:cNvSpPr>
            <a:spLocks noGrp="1"/>
          </p:cNvSpPr>
          <p:nvPr>
            <p:ph idx="1"/>
          </p:nvPr>
        </p:nvSpPr>
        <p:spPr>
          <a:xfrm>
            <a:off x="457200" y="1484784"/>
            <a:ext cx="8229600" cy="3766652"/>
          </a:xfrm>
        </p:spPr>
        <p:txBody>
          <a:bodyPr>
            <a:normAutofit/>
          </a:bodyPr>
          <a:lstStyle/>
          <a:p>
            <a:pPr marL="0" lvl="0" indent="0">
              <a:buNone/>
            </a:pPr>
            <a:endParaRPr lang="en-US" dirty="0">
              <a:solidFill>
                <a:prstClr val="black">
                  <a:lumMod val="85000"/>
                  <a:lumOff val="15000"/>
                </a:prstClr>
              </a:solidFill>
            </a:endParaRPr>
          </a:p>
          <a:p>
            <a:pPr marL="0" lvl="0" indent="0">
              <a:buNone/>
            </a:pPr>
            <a:r>
              <a:rPr lang="en-US" dirty="0">
                <a:solidFill>
                  <a:prstClr val="black">
                    <a:lumMod val="85000"/>
                    <a:lumOff val="15000"/>
                  </a:prstClr>
                </a:solidFill>
              </a:rPr>
              <a:t>“Checking whether your organization is still compliant to current legal and financial standards, while having a critical look at operational efficiency.”</a:t>
            </a:r>
          </a:p>
          <a:p>
            <a:pPr marL="0" indent="0">
              <a:lnSpc>
                <a:spcPct val="130000"/>
              </a:lnSpc>
              <a:buNone/>
            </a:pPr>
            <a:endParaRPr lang="en-US" dirty="0">
              <a:solidFill>
                <a:schemeClr val="tx1">
                  <a:lumMod val="85000"/>
                  <a:lumOff val="15000"/>
                </a:schemeClr>
              </a:solidFill>
              <a:latin typeface="+mj-lt"/>
            </a:endParaRPr>
          </a:p>
        </p:txBody>
      </p:sp>
      <p:pic>
        <p:nvPicPr>
          <p:cNvPr id="8"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265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840"/>
            <a:ext cx="8229600" cy="1143000"/>
          </a:xfrm>
        </p:spPr>
        <p:txBody>
          <a:bodyPr>
            <a:normAutofit/>
          </a:bodyPr>
          <a:lstStyle/>
          <a:p>
            <a:r>
              <a:rPr lang="en-US" sz="3700" b="1" dirty="0">
                <a:solidFill>
                  <a:schemeClr val="tx2">
                    <a:lumMod val="75000"/>
                  </a:schemeClr>
                </a:solidFill>
              </a:rPr>
              <a:t>CBS Content</a:t>
            </a:r>
          </a:p>
        </p:txBody>
      </p:sp>
      <p:sp>
        <p:nvSpPr>
          <p:cNvPr id="11" name="Content Placeholder 2"/>
          <p:cNvSpPr txBox="1">
            <a:spLocks/>
          </p:cNvSpPr>
          <p:nvPr/>
        </p:nvSpPr>
        <p:spPr>
          <a:xfrm>
            <a:off x="457200" y="1604688"/>
            <a:ext cx="8229600" cy="337641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lnSpc>
                <a:spcPct val="130000"/>
              </a:lnSpc>
              <a:buFont typeface="+mj-lt"/>
              <a:buAutoNum type="arabicPeriod"/>
            </a:pPr>
            <a:r>
              <a:rPr lang="en-US" dirty="0">
                <a:solidFill>
                  <a:schemeClr val="tx1">
                    <a:lumMod val="85000"/>
                    <a:lumOff val="15000"/>
                  </a:schemeClr>
                </a:solidFill>
                <a:latin typeface="+mj-lt"/>
              </a:rPr>
              <a:t>Legal &amp; Administration </a:t>
            </a:r>
          </a:p>
          <a:p>
            <a:pPr marL="514350" indent="-514350">
              <a:lnSpc>
                <a:spcPct val="130000"/>
              </a:lnSpc>
              <a:buFont typeface="+mj-lt"/>
              <a:buAutoNum type="arabicPeriod"/>
            </a:pPr>
            <a:r>
              <a:rPr lang="en-US" dirty="0" err="1">
                <a:solidFill>
                  <a:schemeClr val="tx1">
                    <a:lumMod val="85000"/>
                    <a:lumOff val="15000"/>
                  </a:schemeClr>
                </a:solidFill>
                <a:latin typeface="+mj-lt"/>
              </a:rPr>
              <a:t>Organisation</a:t>
            </a:r>
            <a:r>
              <a:rPr lang="en-US" dirty="0">
                <a:solidFill>
                  <a:schemeClr val="tx1">
                    <a:lumMod val="85000"/>
                    <a:lumOff val="15000"/>
                  </a:schemeClr>
                </a:solidFill>
                <a:latin typeface="+mj-lt"/>
              </a:rPr>
              <a:t> &amp; Human Resources </a:t>
            </a:r>
          </a:p>
          <a:p>
            <a:pPr marL="514350" indent="-514350">
              <a:lnSpc>
                <a:spcPct val="130000"/>
              </a:lnSpc>
              <a:buFont typeface="+mj-lt"/>
              <a:buAutoNum type="arabicPeriod"/>
            </a:pPr>
            <a:r>
              <a:rPr lang="en-US" dirty="0">
                <a:solidFill>
                  <a:schemeClr val="tx1">
                    <a:lumMod val="85000"/>
                    <a:lumOff val="15000"/>
                  </a:schemeClr>
                </a:solidFill>
                <a:latin typeface="+mj-lt"/>
              </a:rPr>
              <a:t>Finance &amp; Accounting </a:t>
            </a:r>
          </a:p>
          <a:p>
            <a:pPr marL="514350" indent="-514350">
              <a:lnSpc>
                <a:spcPct val="130000"/>
              </a:lnSpc>
              <a:buFont typeface="+mj-lt"/>
              <a:buAutoNum type="arabicPeriod"/>
            </a:pPr>
            <a:r>
              <a:rPr lang="en-US" dirty="0">
                <a:solidFill>
                  <a:schemeClr val="tx1">
                    <a:lumMod val="85000"/>
                    <a:lumOff val="15000"/>
                  </a:schemeClr>
                </a:solidFill>
                <a:latin typeface="+mj-lt"/>
              </a:rPr>
              <a:t>Sales &amp; Marketing</a:t>
            </a:r>
          </a:p>
          <a:p>
            <a:pPr marL="514350" indent="-514350">
              <a:lnSpc>
                <a:spcPct val="130000"/>
              </a:lnSpc>
              <a:buFont typeface="+mj-lt"/>
              <a:buAutoNum type="arabicPeriod"/>
            </a:pPr>
            <a:r>
              <a:rPr lang="en-US" dirty="0">
                <a:solidFill>
                  <a:schemeClr val="tx1">
                    <a:lumMod val="85000"/>
                    <a:lumOff val="15000"/>
                  </a:schemeClr>
                </a:solidFill>
                <a:latin typeface="+mj-lt"/>
              </a:rPr>
              <a:t>Supply Chain </a:t>
            </a:r>
          </a:p>
        </p:txBody>
      </p:sp>
      <p:pic>
        <p:nvPicPr>
          <p:cNvPr id="8"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457200" y="5612184"/>
            <a:ext cx="5465804" cy="1134769"/>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5558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840"/>
            <a:ext cx="8229600" cy="1143000"/>
          </a:xfrm>
        </p:spPr>
        <p:txBody>
          <a:bodyPr>
            <a:normAutofit/>
          </a:bodyPr>
          <a:lstStyle/>
          <a:p>
            <a:r>
              <a:rPr lang="en-US" sz="3700" b="1" dirty="0">
                <a:solidFill>
                  <a:schemeClr val="tx2">
                    <a:lumMod val="75000"/>
                  </a:schemeClr>
                </a:solidFill>
              </a:rPr>
              <a:t>Any questions about compliance? </a:t>
            </a:r>
          </a:p>
        </p:txBody>
      </p:sp>
      <p:sp>
        <p:nvSpPr>
          <p:cNvPr id="3" name="Content Placeholder 2"/>
          <p:cNvSpPr>
            <a:spLocks noGrp="1"/>
          </p:cNvSpPr>
          <p:nvPr>
            <p:ph idx="1"/>
          </p:nvPr>
        </p:nvSpPr>
        <p:spPr>
          <a:xfrm>
            <a:off x="457200" y="1556792"/>
            <a:ext cx="8229600" cy="2858601"/>
          </a:xfrm>
        </p:spPr>
        <p:txBody>
          <a:bodyPr>
            <a:normAutofit lnSpcReduction="10000"/>
          </a:bodyPr>
          <a:lstStyle/>
          <a:p>
            <a:pPr marL="0" indent="0" algn="ctr">
              <a:lnSpc>
                <a:spcPct val="130000"/>
              </a:lnSpc>
              <a:buNone/>
            </a:pPr>
            <a:r>
              <a:rPr lang="en-US" sz="2800" dirty="0">
                <a:solidFill>
                  <a:schemeClr val="tx1">
                    <a:lumMod val="85000"/>
                    <a:lumOff val="15000"/>
                  </a:schemeClr>
                </a:solidFill>
                <a:latin typeface="+mj-lt"/>
              </a:rPr>
              <a:t>Contact Us </a:t>
            </a:r>
          </a:p>
          <a:p>
            <a:pPr marL="0" indent="0" algn="ctr">
              <a:lnSpc>
                <a:spcPct val="130000"/>
              </a:lnSpc>
              <a:buNone/>
            </a:pPr>
            <a:r>
              <a:rPr lang="en-US" sz="2800" dirty="0">
                <a:solidFill>
                  <a:schemeClr val="tx1">
                    <a:lumMod val="85000"/>
                    <a:lumOff val="15000"/>
                  </a:schemeClr>
                </a:solidFill>
                <a:latin typeface="+mj-lt"/>
              </a:rPr>
              <a:t>www.1421.consulting </a:t>
            </a:r>
          </a:p>
          <a:p>
            <a:pPr marL="0" indent="0" algn="ctr">
              <a:lnSpc>
                <a:spcPct val="130000"/>
              </a:lnSpc>
              <a:buNone/>
            </a:pPr>
            <a:r>
              <a:rPr lang="en-US" sz="2800" dirty="0">
                <a:solidFill>
                  <a:schemeClr val="tx1">
                    <a:lumMod val="85000"/>
                    <a:lumOff val="15000"/>
                  </a:schemeClr>
                </a:solidFill>
                <a:latin typeface="+mj-lt"/>
              </a:rPr>
              <a:t>michaelpronk@1421.consulting </a:t>
            </a:r>
          </a:p>
          <a:p>
            <a:pPr marL="0" indent="0" algn="ctr">
              <a:lnSpc>
                <a:spcPct val="130000"/>
              </a:lnSpc>
              <a:buNone/>
            </a:pPr>
            <a:endParaRPr lang="en-US" sz="2400" dirty="0">
              <a:solidFill>
                <a:schemeClr val="tx1">
                  <a:lumMod val="85000"/>
                  <a:lumOff val="15000"/>
                </a:schemeClr>
              </a:solidFill>
              <a:latin typeface="+mj-lt"/>
            </a:endParaRPr>
          </a:p>
          <a:p>
            <a:pPr marL="0" indent="0" algn="ctr">
              <a:lnSpc>
                <a:spcPct val="130000"/>
              </a:lnSpc>
              <a:buNone/>
            </a:pPr>
            <a:r>
              <a:rPr lang="en-US" sz="2000" dirty="0">
                <a:solidFill>
                  <a:schemeClr val="tx1">
                    <a:lumMod val="85000"/>
                    <a:lumOff val="15000"/>
                  </a:schemeClr>
                </a:solidFill>
                <a:latin typeface="+mj-lt"/>
              </a:rPr>
              <a:t>Join the Conversation @ </a:t>
            </a:r>
          </a:p>
        </p:txBody>
      </p:sp>
      <p:pic>
        <p:nvPicPr>
          <p:cNvPr id="7" name="Picture 6"/>
          <p:cNvPicPr>
            <a:picLocks noChangeAspect="1"/>
          </p:cNvPicPr>
          <p:nvPr/>
        </p:nvPicPr>
        <p:blipFill rotWithShape="1">
          <a:blip r:embed="rId2"/>
          <a:srcRect l="13471" r="15154"/>
          <a:stretch/>
        </p:blipFill>
        <p:spPr>
          <a:xfrm>
            <a:off x="702800" y="4415393"/>
            <a:ext cx="720000" cy="674823"/>
          </a:xfrm>
          <a:prstGeom prst="rect">
            <a:avLst/>
          </a:prstGeom>
        </p:spPr>
      </p:pic>
      <p:pic>
        <p:nvPicPr>
          <p:cNvPr id="8" name="Picture 7"/>
          <p:cNvPicPr>
            <a:picLocks noChangeAspect="1"/>
          </p:cNvPicPr>
          <p:nvPr/>
        </p:nvPicPr>
        <p:blipFill>
          <a:blip r:embed="rId3"/>
          <a:stretch>
            <a:fillRect/>
          </a:stretch>
        </p:blipFill>
        <p:spPr>
          <a:xfrm>
            <a:off x="2983330" y="4379454"/>
            <a:ext cx="710762" cy="710762"/>
          </a:xfrm>
          <a:prstGeom prst="rect">
            <a:avLst/>
          </a:prstGeom>
        </p:spPr>
      </p:pic>
      <p:sp>
        <p:nvSpPr>
          <p:cNvPr id="9" name="TextBox 8"/>
          <p:cNvSpPr txBox="1"/>
          <p:nvPr/>
        </p:nvSpPr>
        <p:spPr>
          <a:xfrm>
            <a:off x="1422800" y="4514025"/>
            <a:ext cx="1691782" cy="369332"/>
          </a:xfrm>
          <a:prstGeom prst="rect">
            <a:avLst/>
          </a:prstGeom>
          <a:noFill/>
        </p:spPr>
        <p:txBody>
          <a:bodyPr wrap="square" rtlCol="0">
            <a:spAutoFit/>
          </a:bodyPr>
          <a:lstStyle/>
          <a:p>
            <a:r>
              <a:rPr lang="en-US" dirty="0"/>
              <a:t>@Beijing1421</a:t>
            </a:r>
          </a:p>
        </p:txBody>
      </p:sp>
      <p:sp>
        <p:nvSpPr>
          <p:cNvPr id="10" name="TextBox 9"/>
          <p:cNvSpPr txBox="1"/>
          <p:nvPr/>
        </p:nvSpPr>
        <p:spPr>
          <a:xfrm>
            <a:off x="3760182" y="4530806"/>
            <a:ext cx="1911478" cy="369332"/>
          </a:xfrm>
          <a:prstGeom prst="rect">
            <a:avLst/>
          </a:prstGeom>
          <a:noFill/>
        </p:spPr>
        <p:txBody>
          <a:bodyPr wrap="square" rtlCol="0">
            <a:spAutoFit/>
          </a:bodyPr>
          <a:lstStyle/>
          <a:p>
            <a:r>
              <a:rPr lang="en-US" dirty="0"/>
              <a:t>@1421consulting</a:t>
            </a:r>
          </a:p>
        </p:txBody>
      </p:sp>
      <p:pic>
        <p:nvPicPr>
          <p:cNvPr id="11" name="Picture 10"/>
          <p:cNvPicPr>
            <a:picLocks noChangeAspect="1"/>
          </p:cNvPicPr>
          <p:nvPr/>
        </p:nvPicPr>
        <p:blipFill>
          <a:blip r:embed="rId4"/>
          <a:stretch>
            <a:fillRect/>
          </a:stretch>
        </p:blipFill>
        <p:spPr>
          <a:xfrm>
            <a:off x="5671660" y="4370216"/>
            <a:ext cx="720000" cy="720000"/>
          </a:xfrm>
          <a:prstGeom prst="rect">
            <a:avLst/>
          </a:prstGeom>
        </p:spPr>
      </p:pic>
      <p:sp>
        <p:nvSpPr>
          <p:cNvPr id="12" name="TextBox 11"/>
          <p:cNvSpPr txBox="1"/>
          <p:nvPr/>
        </p:nvSpPr>
        <p:spPr>
          <a:xfrm>
            <a:off x="6391660" y="4530806"/>
            <a:ext cx="2646282" cy="369332"/>
          </a:xfrm>
          <a:prstGeom prst="rect">
            <a:avLst/>
          </a:prstGeom>
          <a:noFill/>
        </p:spPr>
        <p:txBody>
          <a:bodyPr wrap="square" rtlCol="0">
            <a:spAutoFit/>
          </a:bodyPr>
          <a:lstStyle/>
          <a:p>
            <a:r>
              <a:rPr lang="en-US" dirty="0"/>
              <a:t>@1421 Consulting Group </a:t>
            </a:r>
          </a:p>
        </p:txBody>
      </p:sp>
      <p:pic>
        <p:nvPicPr>
          <p:cNvPr id="15" name="Picture 5"/>
          <p:cNvPicPr/>
          <p:nvPr/>
        </p:nvPicPr>
        <p:blipFill rotWithShape="1">
          <a:blip r:embed="rId5">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17" name="Picture 8"/>
          <p:cNvPicPr/>
          <p:nvPr/>
        </p:nvPicPr>
        <p:blipFill rotWithShape="1">
          <a:blip r:embed="rId6"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7973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ormAutofit/>
          </a:bodyPr>
          <a:lstStyle/>
          <a:p>
            <a:pPr algn="l"/>
            <a:r>
              <a:rPr lang="nl-NL" sz="4000" dirty="0" err="1"/>
              <a:t>Aryaka</a:t>
            </a:r>
            <a:r>
              <a:rPr lang="nl-NL" sz="4000" dirty="0"/>
              <a:t> – </a:t>
            </a:r>
            <a:r>
              <a:rPr lang="nl-NL" sz="4000" dirty="0" err="1"/>
              <a:t>SmartConnect</a:t>
            </a:r>
            <a:r>
              <a:rPr lang="nl-NL" sz="4000" dirty="0"/>
              <a:t> at-a-</a:t>
            </a:r>
            <a:r>
              <a:rPr lang="nl-NL" sz="4000" dirty="0" err="1"/>
              <a:t>glance</a:t>
            </a:r>
            <a:endParaRPr lang="nl-NL"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954" y="1825503"/>
            <a:ext cx="2376264" cy="2376264"/>
          </a:xfrm>
          <a:prstGeom prst="rect">
            <a:avLst/>
          </a:prstGeom>
        </p:spPr>
      </p:pic>
      <p:sp>
        <p:nvSpPr>
          <p:cNvPr id="4" name="Tekstvak 3"/>
          <p:cNvSpPr txBox="1"/>
          <p:nvPr/>
        </p:nvSpPr>
        <p:spPr>
          <a:xfrm>
            <a:off x="2342789" y="4611571"/>
            <a:ext cx="3819059" cy="369332"/>
          </a:xfrm>
          <a:prstGeom prst="rect">
            <a:avLst/>
          </a:prstGeom>
          <a:noFill/>
        </p:spPr>
        <p:txBody>
          <a:bodyPr wrap="none" rtlCol="0">
            <a:spAutoFit/>
          </a:bodyPr>
          <a:lstStyle/>
          <a:p>
            <a:r>
              <a:rPr lang="nl-NL" dirty="0"/>
              <a:t>Dhr. Hein Pattyn – Sales Director EMEA</a:t>
            </a:r>
          </a:p>
        </p:txBody>
      </p:sp>
    </p:spTree>
    <p:extLst>
      <p:ext uri="{BB962C8B-B14F-4D97-AF65-F5344CB8AC3E}">
        <p14:creationId xmlns:p14="http://schemas.microsoft.com/office/powerpoint/2010/main" val="1242068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297986"/>
            <a:ext cx="9144000" cy="37988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b="1" i="0" kern="1200" cap="all" baseline="0">
                <a:solidFill>
                  <a:srgbClr val="2CA397"/>
                </a:solidFill>
                <a:latin typeface="Segoe UI" panose="020B0502040204020203" pitchFamily="34" charset="0"/>
                <a:ea typeface="+mj-ea"/>
                <a:cs typeface="+mj-cs"/>
              </a:defRPr>
            </a:lvl1pPr>
          </a:lstStyle>
          <a:p>
            <a:r>
              <a:rPr lang="en-US" sz="2100" dirty="0">
                <a:solidFill>
                  <a:schemeClr val="tx1"/>
                </a:solidFill>
                <a:ea typeface="Segoe UI" panose="020B0502040204020203" pitchFamily="34" charset="0"/>
                <a:cs typeface="Segoe UI" panose="020B0502040204020203" pitchFamily="34" charset="0"/>
              </a:rPr>
              <a:t>Aryaka global sd-wan</a:t>
            </a:r>
          </a:p>
        </p:txBody>
      </p:sp>
      <p:sp>
        <p:nvSpPr>
          <p:cNvPr id="7" name="Title 1"/>
          <p:cNvSpPr txBox="1">
            <a:spLocks/>
          </p:cNvSpPr>
          <p:nvPr/>
        </p:nvSpPr>
        <p:spPr>
          <a:xfrm>
            <a:off x="0" y="3410969"/>
            <a:ext cx="9144000" cy="166750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b="1" i="0" kern="1200" cap="all" baseline="0">
                <a:solidFill>
                  <a:srgbClr val="2CA397"/>
                </a:solidFill>
                <a:latin typeface="Segoe UI" panose="020B0502040204020203" pitchFamily="34" charset="0"/>
                <a:ea typeface="+mj-ea"/>
                <a:cs typeface="+mj-cs"/>
              </a:defRPr>
            </a:lvl1pPr>
          </a:lstStyle>
          <a:p>
            <a:r>
              <a:rPr lang="en-US" sz="1500" dirty="0">
                <a:solidFill>
                  <a:schemeClr val="tx1"/>
                </a:solidFill>
                <a:ea typeface="Segoe UI" panose="020B0502040204020203" pitchFamily="34" charset="0"/>
                <a:cs typeface="Segoe UI" panose="020B0502040204020203" pitchFamily="34" charset="0"/>
              </a:rPr>
              <a:t>Fast </a:t>
            </a:r>
          </a:p>
          <a:p>
            <a:endParaRPr lang="en-US" sz="1500" dirty="0">
              <a:solidFill>
                <a:schemeClr val="tx1"/>
              </a:solidFill>
              <a:ea typeface="Segoe UI" panose="020B0502040204020203" pitchFamily="34" charset="0"/>
              <a:cs typeface="Segoe UI" panose="020B0502040204020203" pitchFamily="34" charset="0"/>
            </a:endParaRPr>
          </a:p>
          <a:p>
            <a:r>
              <a:rPr lang="en-US" sz="1500" dirty="0">
                <a:solidFill>
                  <a:schemeClr val="tx1"/>
                </a:solidFill>
                <a:ea typeface="Segoe UI" panose="020B0502040204020203" pitchFamily="34" charset="0"/>
                <a:cs typeface="Segoe UI" panose="020B0502040204020203" pitchFamily="34" charset="0"/>
              </a:rPr>
              <a:t>Reliable</a:t>
            </a:r>
          </a:p>
          <a:p>
            <a:endParaRPr lang="en-US" sz="1500" dirty="0">
              <a:solidFill>
                <a:schemeClr val="tx1"/>
              </a:solidFill>
              <a:ea typeface="Segoe UI" panose="020B0502040204020203" pitchFamily="34" charset="0"/>
              <a:cs typeface="Segoe UI" panose="020B0502040204020203" pitchFamily="34" charset="0"/>
            </a:endParaRPr>
          </a:p>
          <a:p>
            <a:r>
              <a:rPr lang="en-US" sz="1500" dirty="0">
                <a:solidFill>
                  <a:schemeClr val="tx1"/>
                </a:solidFill>
                <a:ea typeface="Segoe UI" panose="020B0502040204020203" pitchFamily="34" charset="0"/>
                <a:cs typeface="Segoe UI" panose="020B0502040204020203" pitchFamily="34" charset="0"/>
              </a:rPr>
              <a:t>Scalable</a:t>
            </a:r>
          </a:p>
          <a:p>
            <a:endParaRPr lang="en-US" sz="1500" dirty="0">
              <a:solidFill>
                <a:schemeClr val="tx1"/>
              </a:solidFill>
              <a:ea typeface="Segoe UI" panose="020B0502040204020203" pitchFamily="34" charset="0"/>
              <a:cs typeface="Segoe UI" panose="020B0502040204020203" pitchFamily="34" charset="0"/>
            </a:endParaRPr>
          </a:p>
          <a:p>
            <a:r>
              <a:rPr lang="en-US" sz="1500" dirty="0">
                <a:solidFill>
                  <a:schemeClr val="tx1"/>
                </a:solidFill>
                <a:ea typeface="Segoe UI" panose="020B0502040204020203" pitchFamily="34" charset="0"/>
                <a:cs typeface="Segoe UI" panose="020B0502040204020203" pitchFamily="34" charset="0"/>
              </a:rPr>
              <a:t>connectivity for the global enterprise</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l="17983" r="17983"/>
          <a:stretch/>
        </p:blipFill>
        <p:spPr>
          <a:xfrm>
            <a:off x="0" y="850095"/>
            <a:ext cx="9144000" cy="5140798"/>
          </a:xfrm>
          <a:prstGeom prst="rect">
            <a:avLst/>
          </a:prstGeom>
        </p:spPr>
      </p:pic>
      <p:sp>
        <p:nvSpPr>
          <p:cNvPr id="2" name="Rectangle 1"/>
          <p:cNvSpPr/>
          <p:nvPr/>
        </p:nvSpPr>
        <p:spPr>
          <a:xfrm>
            <a:off x="0" y="1911509"/>
            <a:ext cx="9144000" cy="2789695"/>
          </a:xfrm>
          <a:prstGeom prst="rect">
            <a:avLst/>
          </a:prstGeom>
          <a:solidFill>
            <a:srgbClr val="062B49">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7350" y="2045438"/>
            <a:ext cx="5829300" cy="1703070"/>
          </a:xfrm>
          <a:prstGeom prst="rect">
            <a:avLst/>
          </a:prstGeom>
        </p:spPr>
      </p:pic>
      <p:sp>
        <p:nvSpPr>
          <p:cNvPr id="11" name="TextBox 10"/>
          <p:cNvSpPr txBox="1"/>
          <p:nvPr/>
        </p:nvSpPr>
        <p:spPr>
          <a:xfrm>
            <a:off x="1487188" y="3933094"/>
            <a:ext cx="6092886" cy="553998"/>
          </a:xfrm>
          <a:prstGeom prst="rect">
            <a:avLst/>
          </a:prstGeom>
          <a:noFill/>
        </p:spPr>
        <p:txBody>
          <a:bodyPr wrap="none" rtlCol="0">
            <a:spAutoFit/>
          </a:bodyPr>
          <a:lstStyle/>
          <a:p>
            <a:r>
              <a:rPr lang="en-US" sz="3000" b="1" dirty="0">
                <a:solidFill>
                  <a:srgbClr val="FFFF00"/>
                </a:solidFill>
                <a:latin typeface="Open Sans" charset="0"/>
                <a:ea typeface="Open Sans" charset="0"/>
                <a:cs typeface="Open Sans" charset="0"/>
              </a:rPr>
              <a:t>CONNECT.  ACCELERATE.  SCALE.</a:t>
            </a:r>
          </a:p>
        </p:txBody>
      </p:sp>
      <p:sp>
        <p:nvSpPr>
          <p:cNvPr id="3" name="TextBox 2"/>
          <p:cNvSpPr txBox="1"/>
          <p:nvPr/>
        </p:nvSpPr>
        <p:spPr>
          <a:xfrm>
            <a:off x="10240505" y="3995656"/>
            <a:ext cx="184731" cy="300082"/>
          </a:xfrm>
          <a:prstGeom prst="rect">
            <a:avLst/>
          </a:prstGeom>
          <a:solidFill>
            <a:schemeClr val="bg1">
              <a:lumMod val="95000"/>
            </a:schemeClr>
          </a:solidFill>
        </p:spPr>
        <p:txBody>
          <a:bodyPr wrap="none" rtlCol="0">
            <a:spAutoFit/>
          </a:bodyPr>
          <a:lstStyle/>
          <a:p>
            <a:endParaRPr lang="en-US" sz="1350" dirty="0"/>
          </a:p>
        </p:txBody>
      </p:sp>
      <p:sp>
        <p:nvSpPr>
          <p:cNvPr id="12" name="Footer Placeholder 4"/>
          <p:cNvSpPr>
            <a:spLocks noGrp="1"/>
          </p:cNvSpPr>
          <p:nvPr>
            <p:ph type="ftr" sz="quarter" idx="3"/>
          </p:nvPr>
        </p:nvSpPr>
        <p:spPr>
          <a:xfrm>
            <a:off x="4295775" y="917163"/>
            <a:ext cx="4773798" cy="300797"/>
          </a:xfrm>
        </p:spPr>
        <p:txBody>
          <a:bodyPr/>
          <a:lstStyle/>
          <a:p>
            <a:pPr algn="r" defTabSz="685800">
              <a:defRPr/>
            </a:pPr>
            <a:r>
              <a:rPr lang="en-US" sz="750" b="1" kern="0" dirty="0">
                <a:solidFill>
                  <a:schemeClr val="bg1"/>
                </a:solidFill>
                <a:latin typeface="Segoe UI Light" panose="020B0502040204020203" pitchFamily="34" charset="0"/>
              </a:rPr>
              <a:t>©2017 Aryaka Confidential and Proprietary. Do not reproduce or distribute without prior permission.</a:t>
            </a:r>
          </a:p>
        </p:txBody>
      </p:sp>
      <p:sp>
        <p:nvSpPr>
          <p:cNvPr id="4" name="Rectangle 3"/>
          <p:cNvSpPr/>
          <p:nvPr/>
        </p:nvSpPr>
        <p:spPr>
          <a:xfrm>
            <a:off x="2119268" y="4775549"/>
            <a:ext cx="4871013" cy="415498"/>
          </a:xfrm>
          <a:prstGeom prst="rect">
            <a:avLst/>
          </a:prstGeom>
        </p:spPr>
        <p:txBody>
          <a:bodyPr wrap="none">
            <a:spAutoFit/>
          </a:bodyPr>
          <a:lstStyle/>
          <a:p>
            <a:pPr algn="r"/>
            <a:r>
              <a:rPr lang="en-US" sz="2100" b="1" dirty="0">
                <a:solidFill>
                  <a:srgbClr val="FFFF00"/>
                </a:solidFill>
                <a:ea typeface="Segoe UI" panose="020B0502040204020203" pitchFamily="34" charset="0"/>
                <a:cs typeface="Segoe UI" panose="020B0502040204020203" pitchFamily="34" charset="0"/>
              </a:rPr>
              <a:t>Global </a:t>
            </a:r>
            <a:r>
              <a:rPr lang="mr-IN" sz="2100" b="1" dirty="0">
                <a:solidFill>
                  <a:srgbClr val="FFFF00"/>
                </a:solidFill>
                <a:ea typeface="Segoe UI" panose="020B0502040204020203" pitchFamily="34" charset="0"/>
                <a:cs typeface="Segoe UI" panose="020B0502040204020203" pitchFamily="34" charset="0"/>
              </a:rPr>
              <a:t>–</a:t>
            </a:r>
            <a:r>
              <a:rPr lang="en-US" sz="2100" b="1" dirty="0">
                <a:solidFill>
                  <a:srgbClr val="FFFF00"/>
                </a:solidFill>
                <a:ea typeface="Segoe UI" panose="020B0502040204020203" pitchFamily="34" charset="0"/>
                <a:cs typeface="Segoe UI" panose="020B0502040204020203" pitchFamily="34" charset="0"/>
              </a:rPr>
              <a:t> Private Network Based - SD-WAN</a:t>
            </a:r>
          </a:p>
        </p:txBody>
      </p:sp>
      <p:sp>
        <p:nvSpPr>
          <p:cNvPr id="13" name="TextBox 12"/>
          <p:cNvSpPr txBox="1"/>
          <p:nvPr/>
        </p:nvSpPr>
        <p:spPr>
          <a:xfrm>
            <a:off x="5036073" y="5649875"/>
            <a:ext cx="3965945" cy="300082"/>
          </a:xfrm>
          <a:prstGeom prst="rect">
            <a:avLst/>
          </a:prstGeom>
          <a:noFill/>
        </p:spPr>
        <p:txBody>
          <a:bodyPr wrap="square" rtlCol="0">
            <a:spAutoFit/>
          </a:bodyPr>
          <a:lstStyle/>
          <a:p>
            <a:pPr algn="r"/>
            <a:r>
              <a:rPr lang="en-US" sz="1350" b="1" dirty="0">
                <a:solidFill>
                  <a:schemeClr val="bg1"/>
                </a:solidFill>
              </a:rPr>
              <a:t>Jason Wells | Managing Director EMEA</a:t>
            </a:r>
          </a:p>
        </p:txBody>
      </p:sp>
      <p:sp>
        <p:nvSpPr>
          <p:cNvPr id="14" name="TextBox 13"/>
          <p:cNvSpPr txBox="1"/>
          <p:nvPr/>
        </p:nvSpPr>
        <p:spPr>
          <a:xfrm>
            <a:off x="87720" y="5649875"/>
            <a:ext cx="1961707" cy="300082"/>
          </a:xfrm>
          <a:prstGeom prst="rect">
            <a:avLst/>
          </a:prstGeom>
          <a:noFill/>
        </p:spPr>
        <p:txBody>
          <a:bodyPr wrap="square" rtlCol="0">
            <a:spAutoFit/>
          </a:bodyPr>
          <a:lstStyle/>
          <a:p>
            <a:r>
              <a:rPr lang="en-US" sz="1350" b="1" dirty="0">
                <a:solidFill>
                  <a:schemeClr val="bg1"/>
                </a:solidFill>
              </a:rPr>
              <a:t>www.Aryaka.com</a:t>
            </a:r>
          </a:p>
        </p:txBody>
      </p:sp>
      <p:sp>
        <p:nvSpPr>
          <p:cNvPr id="15" name="Rectangle 14"/>
          <p:cNvSpPr/>
          <p:nvPr/>
        </p:nvSpPr>
        <p:spPr>
          <a:xfrm>
            <a:off x="1887450" y="1434536"/>
            <a:ext cx="5307671" cy="415498"/>
          </a:xfrm>
          <a:prstGeom prst="rect">
            <a:avLst/>
          </a:prstGeom>
        </p:spPr>
        <p:txBody>
          <a:bodyPr wrap="none">
            <a:spAutoFit/>
          </a:bodyPr>
          <a:lstStyle/>
          <a:p>
            <a:pPr algn="r"/>
            <a:r>
              <a:rPr lang="en-GB" sz="2100" b="1" dirty="0">
                <a:solidFill>
                  <a:srgbClr val="FFFF00"/>
                </a:solidFill>
                <a:ea typeface="Segoe UI" panose="020B0502040204020203" pitchFamily="34" charset="0"/>
                <a:cs typeface="Segoe UI" panose="020B0502040204020203" pitchFamily="34" charset="0"/>
              </a:rPr>
              <a:t>The Worlds #1 MPLS Replacement Technology</a:t>
            </a:r>
            <a:endParaRPr lang="en-US" sz="2100" b="1" dirty="0">
              <a:solidFill>
                <a:srgbClr val="FFFF00"/>
              </a:solidFill>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55724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67" y="3963769"/>
            <a:ext cx="1190674" cy="1190674"/>
          </a:xfrm>
          <a:prstGeom prst="rect">
            <a:avLst/>
          </a:prstGeom>
        </p:spPr>
      </p:pic>
      <p:sp>
        <p:nvSpPr>
          <p:cNvPr id="3" name="Title 2"/>
          <p:cNvSpPr>
            <a:spLocks noGrp="1"/>
          </p:cNvSpPr>
          <p:nvPr>
            <p:ph type="title"/>
          </p:nvPr>
        </p:nvSpPr>
        <p:spPr>
          <a:xfrm>
            <a:off x="170247" y="980458"/>
            <a:ext cx="8875058" cy="994172"/>
          </a:xfrm>
        </p:spPr>
        <p:txBody>
          <a:bodyPr>
            <a:normAutofit/>
          </a:bodyPr>
          <a:lstStyle/>
          <a:p>
            <a:pPr algn="ctr"/>
            <a:r>
              <a:rPr lang="en-US" sz="2700" dirty="0">
                <a:solidFill>
                  <a:srgbClr val="2A968C"/>
                </a:solidFill>
              </a:rPr>
              <a:t>ANY APPLICATION, ANYWHERE IN THE WORLD</a:t>
            </a:r>
          </a:p>
        </p:txBody>
      </p:sp>
      <p:grpSp>
        <p:nvGrpSpPr>
          <p:cNvPr id="4" name="Group 3"/>
          <p:cNvGrpSpPr/>
          <p:nvPr/>
        </p:nvGrpSpPr>
        <p:grpSpPr>
          <a:xfrm>
            <a:off x="1870679" y="1656433"/>
            <a:ext cx="5474192" cy="3118409"/>
            <a:chOff x="2038523" y="1207772"/>
            <a:chExt cx="8028815" cy="4573666"/>
          </a:xfrm>
        </p:grpSpPr>
        <p:sp>
          <p:nvSpPr>
            <p:cNvPr id="7" name="Oval 6"/>
            <p:cNvSpPr/>
            <p:nvPr/>
          </p:nvSpPr>
          <p:spPr>
            <a:xfrm>
              <a:off x="4322561" y="2348426"/>
              <a:ext cx="3433012" cy="3433012"/>
            </a:xfrm>
            <a:prstGeom prst="ellipse">
              <a:avLst/>
            </a:prstGeom>
            <a:blipFill dpi="0" rotWithShape="1">
              <a:blip r:embed="rId4"/>
              <a:srcRect/>
              <a:stretch>
                <a:fillRect l="-69000" t="-29000" r="-69000" b="-2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1361" y="1207772"/>
              <a:ext cx="1123303" cy="61979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8523" y="3790415"/>
              <a:ext cx="1809092" cy="39438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0033" y="1699101"/>
              <a:ext cx="1572767" cy="123347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8806" y="4520075"/>
              <a:ext cx="2246055" cy="99164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4033" y="4695426"/>
              <a:ext cx="2023305" cy="946907"/>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3069" y="2581646"/>
              <a:ext cx="1561792" cy="822700"/>
            </a:xfrm>
            <a:prstGeom prst="rect">
              <a:avLst/>
            </a:prstGeom>
          </p:spPr>
        </p:pic>
      </p:grpSp>
      <p:sp>
        <p:nvSpPr>
          <p:cNvPr id="5" name="TextBox 4"/>
          <p:cNvSpPr txBox="1"/>
          <p:nvPr/>
        </p:nvSpPr>
        <p:spPr>
          <a:xfrm>
            <a:off x="10048461" y="3660085"/>
            <a:ext cx="184731" cy="300082"/>
          </a:xfrm>
          <a:prstGeom prst="rect">
            <a:avLst/>
          </a:prstGeom>
          <a:noFill/>
        </p:spPr>
        <p:txBody>
          <a:bodyPr wrap="none" rtlCol="0">
            <a:spAutoFit/>
          </a:bodyPr>
          <a:lstStyle/>
          <a:p>
            <a:endParaRPr lang="en-US" sz="1350"/>
          </a:p>
        </p:txBody>
      </p:sp>
      <p:sp>
        <p:nvSpPr>
          <p:cNvPr id="18" name="TextBox 17"/>
          <p:cNvSpPr txBox="1"/>
          <p:nvPr/>
        </p:nvSpPr>
        <p:spPr>
          <a:xfrm>
            <a:off x="227731" y="5250961"/>
            <a:ext cx="1929883" cy="300082"/>
          </a:xfrm>
          <a:prstGeom prst="rect">
            <a:avLst/>
          </a:prstGeom>
          <a:noFill/>
        </p:spPr>
        <p:txBody>
          <a:bodyPr wrap="square" rtlCol="0">
            <a:spAutoFit/>
          </a:bodyPr>
          <a:lstStyle/>
          <a:p>
            <a:pPr algn="ctr">
              <a:buClr>
                <a:srgbClr val="24A296"/>
              </a:buClr>
              <a:buSzPct val="125000"/>
            </a:pPr>
            <a:r>
              <a:rPr lang="en-US" sz="1350" b="1" dirty="0">
                <a:ln w="0"/>
                <a:solidFill>
                  <a:srgbClr val="7F7F7F"/>
                </a:solidFill>
                <a:latin typeface="Calibri "/>
                <a:ea typeface="Segoe UI" panose="020B0502040204020203" pitchFamily="34" charset="0"/>
                <a:cs typeface="Segoe UI" panose="020B0502040204020203" pitchFamily="34" charset="0"/>
              </a:rPr>
              <a:t>FAST PERFORMANCE</a:t>
            </a:r>
          </a:p>
        </p:txBody>
      </p:sp>
      <p:sp>
        <p:nvSpPr>
          <p:cNvPr id="19" name="TextBox 18"/>
          <p:cNvSpPr txBox="1"/>
          <p:nvPr/>
        </p:nvSpPr>
        <p:spPr>
          <a:xfrm>
            <a:off x="7039030" y="5249272"/>
            <a:ext cx="1929883" cy="300082"/>
          </a:xfrm>
          <a:prstGeom prst="rect">
            <a:avLst/>
          </a:prstGeom>
          <a:noFill/>
        </p:spPr>
        <p:txBody>
          <a:bodyPr wrap="square" rtlCol="0">
            <a:spAutoFit/>
          </a:bodyPr>
          <a:lstStyle/>
          <a:p>
            <a:pPr algn="ctr">
              <a:buClr>
                <a:srgbClr val="24A296"/>
              </a:buClr>
              <a:buSzPct val="125000"/>
            </a:pPr>
            <a:r>
              <a:rPr lang="en-US" sz="1350" b="1" dirty="0">
                <a:ln w="0"/>
                <a:solidFill>
                  <a:srgbClr val="7F7F7F"/>
                </a:solidFill>
                <a:latin typeface="Calibri "/>
                <a:ea typeface="Segoe UI" panose="020B0502040204020203" pitchFamily="34" charset="0"/>
                <a:cs typeface="Segoe UI" panose="020B0502040204020203" pitchFamily="34" charset="0"/>
              </a:rPr>
              <a:t>RAPID DELIVERY</a:t>
            </a:r>
          </a:p>
        </p:txBody>
      </p:sp>
      <p:sp>
        <p:nvSpPr>
          <p:cNvPr id="20" name="TextBox 19"/>
          <p:cNvSpPr txBox="1"/>
          <p:nvPr/>
        </p:nvSpPr>
        <p:spPr>
          <a:xfrm>
            <a:off x="3185551" y="5250961"/>
            <a:ext cx="2825542" cy="300082"/>
          </a:xfrm>
          <a:prstGeom prst="rect">
            <a:avLst/>
          </a:prstGeom>
          <a:noFill/>
        </p:spPr>
        <p:txBody>
          <a:bodyPr wrap="square" rtlCol="0">
            <a:spAutoFit/>
          </a:bodyPr>
          <a:lstStyle/>
          <a:p>
            <a:pPr algn="ctr">
              <a:buClr>
                <a:srgbClr val="24A296"/>
              </a:buClr>
              <a:buSzPct val="125000"/>
            </a:pPr>
            <a:r>
              <a:rPr lang="en-US" sz="1350" b="1" dirty="0">
                <a:ln w="0"/>
                <a:solidFill>
                  <a:srgbClr val="2CA398"/>
                </a:solidFill>
                <a:latin typeface="Calibri "/>
                <a:ea typeface="Segoe UI" panose="020B0502040204020203" pitchFamily="34" charset="0"/>
                <a:cs typeface="Segoe UI" panose="020B0502040204020203" pitchFamily="34" charset="0"/>
              </a:rPr>
              <a:t>CONSISTENT USER EXPERIENCE</a:t>
            </a: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0752" y="4590222"/>
            <a:ext cx="1881407" cy="489166"/>
          </a:xfrm>
          <a:prstGeom prst="rect">
            <a:avLst/>
          </a:prstGeom>
        </p:spPr>
      </p:pic>
      <p:pic>
        <p:nvPicPr>
          <p:cNvPr id="22" name="Picture 2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1273" y="3564968"/>
            <a:ext cx="414619" cy="555128"/>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99778" y="4679998"/>
            <a:ext cx="1048594" cy="400019"/>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754" y="3037606"/>
            <a:ext cx="709914" cy="436871"/>
          </a:xfrm>
          <a:prstGeom prst="rect">
            <a:avLst/>
          </a:prstGeom>
        </p:spPr>
      </p:pic>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92673" y="2307319"/>
            <a:ext cx="959188" cy="542936"/>
          </a:xfrm>
          <a:prstGeom prst="rect">
            <a:avLst/>
          </a:prstGeom>
        </p:spPr>
      </p:pic>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49783" y="1777433"/>
            <a:ext cx="731438" cy="731438"/>
          </a:xfrm>
          <a:prstGeom prst="rect">
            <a:avLst/>
          </a:prstGeom>
        </p:spPr>
      </p:pic>
      <p:pic>
        <p:nvPicPr>
          <p:cNvPr id="27" name="Picture 26"/>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t="28337" b="32301"/>
          <a:stretch/>
        </p:blipFill>
        <p:spPr>
          <a:xfrm>
            <a:off x="680160" y="3891946"/>
            <a:ext cx="1067208" cy="184672"/>
          </a:xfrm>
          <a:prstGeom prst="rect">
            <a:avLst/>
          </a:prstGeom>
        </p:spPr>
      </p:pic>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63409" y="2237806"/>
            <a:ext cx="1143000" cy="1143000"/>
          </a:xfrm>
          <a:prstGeom prst="rect">
            <a:avLst/>
          </a:prstGeom>
        </p:spPr>
      </p:pic>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0552" y="2862031"/>
            <a:ext cx="897722" cy="897722"/>
          </a:xfrm>
          <a:prstGeom prst="rect">
            <a:avLst/>
          </a:prstGeom>
        </p:spPr>
      </p:pic>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77497" y="3427561"/>
            <a:ext cx="1353742" cy="493579"/>
          </a:xfrm>
          <a:prstGeom prst="rect">
            <a:avLst/>
          </a:prstGeom>
        </p:spPr>
      </p:pic>
      <p:pic>
        <p:nvPicPr>
          <p:cNvPr id="12" name="Picture 1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02256" y="2003961"/>
            <a:ext cx="1116543" cy="420937"/>
          </a:xfrm>
          <a:prstGeom prst="rect">
            <a:avLst/>
          </a:prstGeom>
        </p:spPr>
      </p:pic>
      <p:pic>
        <p:nvPicPr>
          <p:cNvPr id="14" name="Picture 1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741" y="1800639"/>
            <a:ext cx="1613476" cy="414226"/>
          </a:xfrm>
          <a:prstGeom prst="rect">
            <a:avLst/>
          </a:prstGeom>
        </p:spPr>
      </p:pic>
      <p:pic>
        <p:nvPicPr>
          <p:cNvPr id="28" name="Picture 2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49276" y="4344541"/>
            <a:ext cx="683687" cy="670013"/>
          </a:xfrm>
          <a:prstGeom prst="rect">
            <a:avLst/>
          </a:prstGeom>
        </p:spPr>
      </p:pic>
      <p:sp>
        <p:nvSpPr>
          <p:cNvPr id="29" name="Footer Placeholder 4"/>
          <p:cNvSpPr txBox="1">
            <a:spLocks/>
          </p:cNvSpPr>
          <p:nvPr/>
        </p:nvSpPr>
        <p:spPr>
          <a:xfrm>
            <a:off x="2948878" y="5711860"/>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a:solidFill>
                  <a:sysClr val="windowText" lastClr="000000"/>
                </a:solidFill>
                <a:latin typeface="Segoe UI Light" panose="020B0502040204020203" pitchFamily="34" charset="0"/>
              </a:rPr>
              <a:t>©2017 </a:t>
            </a:r>
            <a:r>
              <a:rPr lang="en-US" sz="600" kern="0" dirty="0">
                <a:solidFill>
                  <a:sysClr val="windowText" lastClr="000000"/>
                </a:solidFill>
                <a:latin typeface="Segoe UI Light" panose="020B0502040204020203" pitchFamily="34" charset="0"/>
              </a:rPr>
              <a:t>Aryaka Confidential and Proprietary. Do not reproduce or distribute without prior permission.</a:t>
            </a:r>
          </a:p>
        </p:txBody>
      </p:sp>
    </p:spTree>
    <p:extLst>
      <p:ext uri="{BB962C8B-B14F-4D97-AF65-F5344CB8AC3E}">
        <p14:creationId xmlns:p14="http://schemas.microsoft.com/office/powerpoint/2010/main" val="378067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4000" dirty="0"/>
              <a:t>Programma wordt verzorgd door…..</a:t>
            </a:r>
          </a:p>
        </p:txBody>
      </p:sp>
      <p:sp>
        <p:nvSpPr>
          <p:cNvPr id="3" name="Tijdelijke aanduiding voor inhoud 2"/>
          <p:cNvSpPr>
            <a:spLocks noGrp="1"/>
          </p:cNvSpPr>
          <p:nvPr>
            <p:ph idx="1"/>
          </p:nvPr>
        </p:nvSpPr>
        <p:spPr>
          <a:xfrm>
            <a:off x="457200" y="1634143"/>
            <a:ext cx="8229600" cy="4171236"/>
          </a:xfrm>
        </p:spPr>
        <p:txBody>
          <a:bodyPr>
            <a:normAutofit/>
          </a:bodyPr>
          <a:lstStyle/>
          <a:p>
            <a:pPr>
              <a:lnSpc>
                <a:spcPct val="150000"/>
              </a:lnSpc>
              <a:buFont typeface="Wingdings" panose="05000000000000000000" pitchFamily="2" charset="2"/>
              <a:buChar char="Ø"/>
            </a:pPr>
            <a:r>
              <a:rPr lang="nl-NL" sz="2800" dirty="0">
                <a:solidFill>
                  <a:schemeClr val="tx1">
                    <a:lumMod val="85000"/>
                    <a:lumOff val="15000"/>
                  </a:schemeClr>
                </a:solidFill>
              </a:rPr>
              <a:t>BRADON – </a:t>
            </a:r>
            <a:r>
              <a:rPr lang="nl-NL" sz="2800" i="1" dirty="0">
                <a:solidFill>
                  <a:schemeClr val="tx1">
                    <a:lumMod val="85000"/>
                    <a:lumOff val="15000"/>
                  </a:schemeClr>
                </a:solidFill>
                <a:effectLst>
                  <a:outerShdw blurRad="38100" dist="38100" dir="2700000" algn="tl">
                    <a:srgbClr val="000000">
                      <a:alpha val="43137"/>
                    </a:srgbClr>
                  </a:outerShdw>
                </a:effectLst>
              </a:rPr>
              <a:t>puts IT </a:t>
            </a:r>
            <a:r>
              <a:rPr lang="nl-NL" sz="2800" i="1" dirty="0" err="1">
                <a:solidFill>
                  <a:schemeClr val="tx1">
                    <a:lumMod val="85000"/>
                    <a:lumOff val="15000"/>
                  </a:schemeClr>
                </a:solidFill>
                <a:effectLst>
                  <a:outerShdw blurRad="38100" dist="38100" dir="2700000" algn="tl">
                    <a:srgbClr val="000000">
                      <a:alpha val="43137"/>
                    </a:srgbClr>
                  </a:outerShdw>
                </a:effectLst>
              </a:rPr>
              <a:t>through</a:t>
            </a:r>
            <a:r>
              <a:rPr lang="nl-NL" sz="2800" i="1" dirty="0">
                <a:solidFill>
                  <a:schemeClr val="tx1">
                    <a:lumMod val="85000"/>
                    <a:lumOff val="15000"/>
                  </a:schemeClr>
                </a:solidFill>
                <a:effectLst>
                  <a:outerShdw blurRad="38100" dist="38100" dir="2700000" algn="tl">
                    <a:srgbClr val="000000">
                      <a:alpha val="43137"/>
                    </a:srgbClr>
                  </a:outerShdw>
                </a:effectLst>
              </a:rPr>
              <a:t>!</a:t>
            </a:r>
          </a:p>
          <a:p>
            <a:pPr>
              <a:lnSpc>
                <a:spcPct val="150000"/>
              </a:lnSpc>
              <a:buFont typeface="Wingdings" panose="05000000000000000000" pitchFamily="2" charset="2"/>
              <a:buChar char="Ø"/>
            </a:pPr>
            <a:r>
              <a:rPr lang="nl-NL" sz="2800" dirty="0">
                <a:solidFill>
                  <a:schemeClr val="tx1">
                    <a:lumMod val="85000"/>
                    <a:lumOff val="15000"/>
                  </a:schemeClr>
                </a:solidFill>
              </a:rPr>
              <a:t>1421 Consulting Group – </a:t>
            </a:r>
            <a:r>
              <a:rPr lang="nl-NL" sz="2800" i="1" dirty="0">
                <a:solidFill>
                  <a:schemeClr val="tx1">
                    <a:lumMod val="85000"/>
                    <a:lumOff val="15000"/>
                  </a:schemeClr>
                </a:solidFill>
                <a:effectLst>
                  <a:outerShdw blurRad="38100" dist="38100" dir="2700000" algn="tl">
                    <a:srgbClr val="000000">
                      <a:alpha val="43137"/>
                    </a:srgbClr>
                  </a:outerShdw>
                </a:effectLst>
              </a:rPr>
              <a:t>Compliance in China</a:t>
            </a:r>
          </a:p>
          <a:p>
            <a:pPr>
              <a:lnSpc>
                <a:spcPct val="150000"/>
              </a:lnSpc>
              <a:buFont typeface="Wingdings" panose="05000000000000000000" pitchFamily="2" charset="2"/>
              <a:buChar char="Ø"/>
            </a:pPr>
            <a:r>
              <a:rPr lang="nl-NL" sz="2800" dirty="0"/>
              <a:t>ARYAKA – </a:t>
            </a:r>
            <a:r>
              <a:rPr lang="nl-NL" sz="2800" i="1" dirty="0" err="1">
                <a:effectLst>
                  <a:outerShdw blurRad="38100" dist="38100" dir="2700000" algn="tl">
                    <a:srgbClr val="000000">
                      <a:alpha val="43137"/>
                    </a:srgbClr>
                  </a:outerShdw>
                </a:effectLst>
              </a:rPr>
              <a:t>SmartConnect</a:t>
            </a:r>
            <a:r>
              <a:rPr lang="nl-NL" sz="2800" i="1" dirty="0">
                <a:effectLst>
                  <a:outerShdw blurRad="38100" dist="38100" dir="2700000" algn="tl">
                    <a:srgbClr val="000000">
                      <a:alpha val="43137"/>
                    </a:srgbClr>
                  </a:outerShdw>
                </a:effectLst>
              </a:rPr>
              <a:t> at-a-</a:t>
            </a:r>
            <a:r>
              <a:rPr lang="nl-NL" sz="2800" i="1" dirty="0" err="1">
                <a:effectLst>
                  <a:outerShdw blurRad="38100" dist="38100" dir="2700000" algn="tl">
                    <a:srgbClr val="000000">
                      <a:alpha val="43137"/>
                    </a:srgbClr>
                  </a:outerShdw>
                </a:effectLst>
              </a:rPr>
              <a:t>glance</a:t>
            </a:r>
            <a:endParaRPr lang="nl-NL" sz="2800" i="1" dirty="0">
              <a:solidFill>
                <a:schemeClr val="tx1">
                  <a:lumMod val="85000"/>
                  <a:lumOff val="15000"/>
                </a:schemeClr>
              </a:solidFill>
              <a:effectLst>
                <a:outerShdw blurRad="38100" dist="38100" dir="2700000" algn="tl">
                  <a:srgbClr val="000000">
                    <a:alpha val="43137"/>
                  </a:srgbClr>
                </a:outerShdw>
              </a:effectLst>
            </a:endParaRPr>
          </a:p>
          <a:p>
            <a:pPr>
              <a:lnSpc>
                <a:spcPct val="150000"/>
              </a:lnSpc>
              <a:buFont typeface="Wingdings" panose="05000000000000000000" pitchFamily="2" charset="2"/>
              <a:buChar char="Ø"/>
            </a:pPr>
            <a:r>
              <a:rPr lang="nl-NL" sz="2800" dirty="0">
                <a:solidFill>
                  <a:schemeClr val="tx1">
                    <a:lumMod val="85000"/>
                    <a:lumOff val="15000"/>
                  </a:schemeClr>
                </a:solidFill>
              </a:rPr>
              <a:t>Een live casus van </a:t>
            </a:r>
          </a:p>
        </p:txBody>
      </p:sp>
      <p:pic>
        <p:nvPicPr>
          <p:cNvPr id="4" name="Afbeelding 3"/>
          <p:cNvPicPr/>
          <p:nvPr/>
        </p:nvPicPr>
        <p:blipFill>
          <a:blip r:embed="rId2">
            <a:extLst>
              <a:ext uri="{28A0092B-C50C-407E-A947-70E740481C1C}">
                <a14:useLocalDpi xmlns:a14="http://schemas.microsoft.com/office/drawing/2010/main" val="0"/>
              </a:ext>
            </a:extLst>
          </a:blip>
          <a:stretch>
            <a:fillRect/>
          </a:stretch>
        </p:blipFill>
        <p:spPr>
          <a:xfrm>
            <a:off x="3597907" y="3971696"/>
            <a:ext cx="2206393" cy="570080"/>
          </a:xfrm>
          <a:prstGeom prst="rect">
            <a:avLst/>
          </a:prstGeom>
        </p:spPr>
      </p:pic>
    </p:spTree>
    <p:extLst>
      <p:ext uri="{BB962C8B-B14F-4D97-AF65-F5344CB8AC3E}">
        <p14:creationId xmlns:p14="http://schemas.microsoft.com/office/powerpoint/2010/main" val="2612820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1094"/>
            <a:ext cx="9144000" cy="994172"/>
          </a:xfrm>
        </p:spPr>
        <p:txBody>
          <a:bodyPr>
            <a:normAutofit/>
          </a:bodyPr>
          <a:lstStyle/>
          <a:p>
            <a:pPr algn="ctr"/>
            <a:r>
              <a:rPr lang="en-IN" b="0" dirty="0">
                <a:latin typeface="+mn-lt"/>
              </a:rPr>
              <a:t>Corporate facts</a:t>
            </a:r>
            <a:endParaRPr lang="en-US" b="0" dirty="0">
              <a:latin typeface="+mn-lt"/>
            </a:endParaRPr>
          </a:p>
        </p:txBody>
      </p:sp>
      <p:grpSp>
        <p:nvGrpSpPr>
          <p:cNvPr id="15" name="Group 14"/>
          <p:cNvGrpSpPr/>
          <p:nvPr/>
        </p:nvGrpSpPr>
        <p:grpSpPr>
          <a:xfrm>
            <a:off x="699205" y="2242171"/>
            <a:ext cx="3549182" cy="1298390"/>
            <a:chOff x="1864546" y="3711609"/>
            <a:chExt cx="5706445" cy="2087576"/>
          </a:xfrm>
        </p:grpSpPr>
        <p:pic>
          <p:nvPicPr>
            <p:cNvPr id="53" name="Picture 52"/>
            <p:cNvPicPr>
              <a:picLocks noChangeAspect="1"/>
            </p:cNvPicPr>
            <p:nvPr/>
          </p:nvPicPr>
          <p:blipFill>
            <a:blip r:embed="rId2">
              <a:duotone>
                <a:schemeClr val="accent3">
                  <a:shade val="45000"/>
                  <a:satMod val="135000"/>
                </a:schemeClr>
                <a:prstClr val="white"/>
              </a:duotone>
            </a:blip>
            <a:stretch>
              <a:fillRect/>
            </a:stretch>
          </p:blipFill>
          <p:spPr>
            <a:xfrm>
              <a:off x="1864546" y="3739674"/>
              <a:ext cx="1573071" cy="2059511"/>
            </a:xfrm>
            <a:prstGeom prst="rect">
              <a:avLst/>
            </a:prstGeom>
            <a:noFill/>
          </p:spPr>
        </p:pic>
        <p:sp>
          <p:nvSpPr>
            <p:cNvPr id="56" name="TextBox 55"/>
            <p:cNvSpPr txBox="1"/>
            <p:nvPr/>
          </p:nvSpPr>
          <p:spPr>
            <a:xfrm>
              <a:off x="2696612" y="3711609"/>
              <a:ext cx="4874379" cy="2004138"/>
            </a:xfrm>
            <a:prstGeom prst="rect">
              <a:avLst/>
            </a:prstGeom>
            <a:noFill/>
            <a:ln>
              <a:noFill/>
            </a:ln>
          </p:spPr>
          <p:txBody>
            <a:bodyPr wrap="square" lIns="0" tIns="0" rIns="0" bIns="0" rtlCol="0">
              <a:spAutoFit/>
            </a:bodyPr>
            <a:lstStyle/>
            <a:p>
              <a:pPr algn="ctr"/>
              <a:r>
                <a:rPr lang="en-US" sz="2700" b="1" dirty="0">
                  <a:solidFill>
                    <a:srgbClr val="2CA397"/>
                  </a:solidFill>
                </a:rPr>
                <a:t>In Operation </a:t>
              </a:r>
            </a:p>
            <a:p>
              <a:pPr algn="ctr"/>
              <a:r>
                <a:rPr lang="en-US" sz="2700" b="1" dirty="0">
                  <a:solidFill>
                    <a:srgbClr val="2CA397"/>
                  </a:solidFill>
                </a:rPr>
                <a:t>Since</a:t>
              </a:r>
            </a:p>
            <a:p>
              <a:pPr algn="ctr"/>
              <a:r>
                <a:rPr lang="en-US" sz="2700" b="1" dirty="0">
                  <a:solidFill>
                    <a:srgbClr val="7F7F7F"/>
                  </a:solidFill>
                </a:rPr>
                <a:t>2007</a:t>
              </a:r>
            </a:p>
          </p:txBody>
        </p:sp>
      </p:grpSp>
      <p:grpSp>
        <p:nvGrpSpPr>
          <p:cNvPr id="26" name="Group 25"/>
          <p:cNvGrpSpPr/>
          <p:nvPr/>
        </p:nvGrpSpPr>
        <p:grpSpPr>
          <a:xfrm>
            <a:off x="4316186" y="2306871"/>
            <a:ext cx="4728041" cy="1012920"/>
            <a:chOff x="15675225" y="3786413"/>
            <a:chExt cx="7997540" cy="1713367"/>
          </a:xfrm>
        </p:grpSpPr>
        <p:grpSp>
          <p:nvGrpSpPr>
            <p:cNvPr id="27" name="Group 26"/>
            <p:cNvGrpSpPr/>
            <p:nvPr/>
          </p:nvGrpSpPr>
          <p:grpSpPr>
            <a:xfrm>
              <a:off x="15675225" y="3786413"/>
              <a:ext cx="1913218" cy="1713367"/>
              <a:chOff x="7749790" y="2001906"/>
              <a:chExt cx="912442" cy="909240"/>
            </a:xfrm>
          </p:grpSpPr>
          <p:sp>
            <p:nvSpPr>
              <p:cNvPr id="30" name="Freeform 46"/>
              <p:cNvSpPr>
                <a:spLocks/>
              </p:cNvSpPr>
              <p:nvPr/>
            </p:nvSpPr>
            <p:spPr bwMode="auto">
              <a:xfrm>
                <a:off x="7867652" y="2351575"/>
                <a:ext cx="212150" cy="351857"/>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solidFill>
                <a:srgbClr val="2DA397"/>
              </a:solidFill>
              <a:ln w="6350">
                <a:solidFill>
                  <a:schemeClr val="bg1"/>
                </a:solidFill>
                <a:round/>
                <a:headEnd/>
                <a:tailEnd/>
              </a:ln>
            </p:spPr>
            <p:txBody>
              <a:bodyPr/>
              <a:lstStyle/>
              <a:p>
                <a:pPr>
                  <a:defRPr/>
                </a:pPr>
                <a:endParaRPr lang="en-GB" sz="675" dirty="0">
                  <a:solidFill>
                    <a:srgbClr val="2DA397"/>
                  </a:solidFill>
                </a:endParaRPr>
              </a:p>
            </p:txBody>
          </p:sp>
          <p:sp>
            <p:nvSpPr>
              <p:cNvPr id="31" name="Freeform 30"/>
              <p:cNvSpPr>
                <a:spLocks/>
              </p:cNvSpPr>
              <p:nvPr/>
            </p:nvSpPr>
            <p:spPr bwMode="auto">
              <a:xfrm>
                <a:off x="8259870" y="2613052"/>
                <a:ext cx="332347" cy="252097"/>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 name="connsiteX0" fmla="*/ 2896 w 10000"/>
                  <a:gd name="connsiteY0" fmla="*/ 0 h 10000"/>
                  <a:gd name="connsiteX1" fmla="*/ 5106 w 10000"/>
                  <a:gd name="connsiteY1" fmla="*/ 83 h 10000"/>
                  <a:gd name="connsiteX2" fmla="*/ 5106 w 10000"/>
                  <a:gd name="connsiteY2" fmla="*/ 1900 h 10000"/>
                  <a:gd name="connsiteX3" fmla="*/ 6229 w 10000"/>
                  <a:gd name="connsiteY3" fmla="*/ 2399 h 10000"/>
                  <a:gd name="connsiteX4" fmla="*/ 6537 w 10000"/>
                  <a:gd name="connsiteY4" fmla="*/ 2233 h 10000"/>
                  <a:gd name="connsiteX5" fmla="*/ 7281 w 10000"/>
                  <a:gd name="connsiteY5" fmla="*/ 2625 h 10000"/>
                  <a:gd name="connsiteX6" fmla="*/ 7719 w 10000"/>
                  <a:gd name="connsiteY6" fmla="*/ 2601 h 10000"/>
                  <a:gd name="connsiteX7" fmla="*/ 8570 w 10000"/>
                  <a:gd name="connsiteY7" fmla="*/ 2209 h 10000"/>
                  <a:gd name="connsiteX8" fmla="*/ 9066 w 10000"/>
                  <a:gd name="connsiteY8" fmla="*/ 2589 h 10000"/>
                  <a:gd name="connsiteX9" fmla="*/ 9492 w 10000"/>
                  <a:gd name="connsiteY9" fmla="*/ 2684 h 10000"/>
                  <a:gd name="connsiteX10" fmla="*/ 9492 w 10000"/>
                  <a:gd name="connsiteY10" fmla="*/ 4157 h 10000"/>
                  <a:gd name="connsiteX11" fmla="*/ 10000 w 10000"/>
                  <a:gd name="connsiteY11" fmla="*/ 5083 h 10000"/>
                  <a:gd name="connsiteX12" fmla="*/ 9882 w 10000"/>
                  <a:gd name="connsiteY12" fmla="*/ 6342 h 10000"/>
                  <a:gd name="connsiteX13" fmla="*/ 9338 w 10000"/>
                  <a:gd name="connsiteY13" fmla="*/ 6841 h 10000"/>
                  <a:gd name="connsiteX14" fmla="*/ 9220 w 10000"/>
                  <a:gd name="connsiteY14" fmla="*/ 6378 h 10000"/>
                  <a:gd name="connsiteX15" fmla="*/ 9066 w 10000"/>
                  <a:gd name="connsiteY15" fmla="*/ 6591 h 10000"/>
                  <a:gd name="connsiteX16" fmla="*/ 9184 w 10000"/>
                  <a:gd name="connsiteY16" fmla="*/ 6888 h 10000"/>
                  <a:gd name="connsiteX17" fmla="*/ 8215 w 10000"/>
                  <a:gd name="connsiteY17" fmla="*/ 7637 h 10000"/>
                  <a:gd name="connsiteX18" fmla="*/ 7979 w 10000"/>
                  <a:gd name="connsiteY18" fmla="*/ 7684 h 10000"/>
                  <a:gd name="connsiteX19" fmla="*/ 7470 w 10000"/>
                  <a:gd name="connsiteY19" fmla="*/ 8052 h 10000"/>
                  <a:gd name="connsiteX20" fmla="*/ 7470 w 10000"/>
                  <a:gd name="connsiteY20" fmla="*/ 8266 h 10000"/>
                  <a:gd name="connsiteX21" fmla="*/ 7317 w 10000"/>
                  <a:gd name="connsiteY21" fmla="*/ 8314 h 10000"/>
                  <a:gd name="connsiteX22" fmla="*/ 7435 w 10000"/>
                  <a:gd name="connsiteY22" fmla="*/ 8563 h 10000"/>
                  <a:gd name="connsiteX23" fmla="*/ 7163 w 10000"/>
                  <a:gd name="connsiteY23" fmla="*/ 8931 h 10000"/>
                  <a:gd name="connsiteX24" fmla="*/ 7317 w 10000"/>
                  <a:gd name="connsiteY24" fmla="*/ 9477 h 10000"/>
                  <a:gd name="connsiteX25" fmla="*/ 7470 w 10000"/>
                  <a:gd name="connsiteY25" fmla="*/ 9667 h 10000"/>
                  <a:gd name="connsiteX26" fmla="*/ 7435 w 10000"/>
                  <a:gd name="connsiteY26" fmla="*/ 10000 h 10000"/>
                  <a:gd name="connsiteX27" fmla="*/ 7045 w 10000"/>
                  <a:gd name="connsiteY27" fmla="*/ 10000 h 10000"/>
                  <a:gd name="connsiteX28" fmla="*/ 6702 w 10000"/>
                  <a:gd name="connsiteY28" fmla="*/ 9834 h 10000"/>
                  <a:gd name="connsiteX29" fmla="*/ 6466 w 10000"/>
                  <a:gd name="connsiteY29" fmla="*/ 9869 h 10000"/>
                  <a:gd name="connsiteX30" fmla="*/ 5686 w 10000"/>
                  <a:gd name="connsiteY30" fmla="*/ 9584 h 10000"/>
                  <a:gd name="connsiteX31" fmla="*/ 4799 w 10000"/>
                  <a:gd name="connsiteY31" fmla="*/ 7886 h 10000"/>
                  <a:gd name="connsiteX32" fmla="*/ 4314 w 10000"/>
                  <a:gd name="connsiteY32" fmla="*/ 6888 h 10000"/>
                  <a:gd name="connsiteX33" fmla="*/ 4102 w 10000"/>
                  <a:gd name="connsiteY33" fmla="*/ 6781 h 10000"/>
                  <a:gd name="connsiteX34" fmla="*/ 3842 w 10000"/>
                  <a:gd name="connsiteY34" fmla="*/ 6532 h 10000"/>
                  <a:gd name="connsiteX35" fmla="*/ 3593 w 10000"/>
                  <a:gd name="connsiteY35" fmla="*/ 6532 h 10000"/>
                  <a:gd name="connsiteX36" fmla="*/ 3215 w 10000"/>
                  <a:gd name="connsiteY36" fmla="*/ 6449 h 10000"/>
                  <a:gd name="connsiteX37" fmla="*/ 2931 w 10000"/>
                  <a:gd name="connsiteY37" fmla="*/ 6532 h 10000"/>
                  <a:gd name="connsiteX38" fmla="*/ 2742 w 10000"/>
                  <a:gd name="connsiteY38" fmla="*/ 7043 h 10000"/>
                  <a:gd name="connsiteX39" fmla="*/ 2447 w 10000"/>
                  <a:gd name="connsiteY39" fmla="*/ 7126 h 10000"/>
                  <a:gd name="connsiteX40" fmla="*/ 1809 w 10000"/>
                  <a:gd name="connsiteY40" fmla="*/ 6734 h 10000"/>
                  <a:gd name="connsiteX41" fmla="*/ 1430 w 10000"/>
                  <a:gd name="connsiteY41" fmla="*/ 6259 h 10000"/>
                  <a:gd name="connsiteX42" fmla="*/ 1371 w 10000"/>
                  <a:gd name="connsiteY42" fmla="*/ 5689 h 10000"/>
                  <a:gd name="connsiteX43" fmla="*/ 1099 w 10000"/>
                  <a:gd name="connsiteY43" fmla="*/ 5297 h 10000"/>
                  <a:gd name="connsiteX44" fmla="*/ 461 w 10000"/>
                  <a:gd name="connsiteY44" fmla="*/ 4751 h 10000"/>
                  <a:gd name="connsiteX45" fmla="*/ 0 w 10000"/>
                  <a:gd name="connsiteY45" fmla="*/ 4181 h 10000"/>
                  <a:gd name="connsiteX46" fmla="*/ 0 w 10000"/>
                  <a:gd name="connsiteY46" fmla="*/ 3943 h 10000"/>
                  <a:gd name="connsiteX47" fmla="*/ 1513 w 10000"/>
                  <a:gd name="connsiteY47" fmla="*/ 3955 h 10000"/>
                  <a:gd name="connsiteX48" fmla="*/ 2742 w 10000"/>
                  <a:gd name="connsiteY48" fmla="*/ 4062 h 10000"/>
                  <a:gd name="connsiteX49" fmla="*/ 2896 w 10000"/>
                  <a:gd name="connsiteY49" fmla="*/ 0 h 10000"/>
                  <a:gd name="connsiteX0" fmla="*/ 2896 w 10000"/>
                  <a:gd name="connsiteY0" fmla="*/ 0 h 10000"/>
                  <a:gd name="connsiteX1" fmla="*/ 5106 w 10000"/>
                  <a:gd name="connsiteY1" fmla="*/ 83 h 10000"/>
                  <a:gd name="connsiteX2" fmla="*/ 5106 w 10000"/>
                  <a:gd name="connsiteY2" fmla="*/ 1900 h 10000"/>
                  <a:gd name="connsiteX3" fmla="*/ 6229 w 10000"/>
                  <a:gd name="connsiteY3" fmla="*/ 2399 h 10000"/>
                  <a:gd name="connsiteX4" fmla="*/ 6537 w 10000"/>
                  <a:gd name="connsiteY4" fmla="*/ 2233 h 10000"/>
                  <a:gd name="connsiteX5" fmla="*/ 7281 w 10000"/>
                  <a:gd name="connsiteY5" fmla="*/ 2625 h 10000"/>
                  <a:gd name="connsiteX6" fmla="*/ 7719 w 10000"/>
                  <a:gd name="connsiteY6" fmla="*/ 2601 h 10000"/>
                  <a:gd name="connsiteX7" fmla="*/ 8570 w 10000"/>
                  <a:gd name="connsiteY7" fmla="*/ 2209 h 10000"/>
                  <a:gd name="connsiteX8" fmla="*/ 9066 w 10000"/>
                  <a:gd name="connsiteY8" fmla="*/ 2589 h 10000"/>
                  <a:gd name="connsiteX9" fmla="*/ 9492 w 10000"/>
                  <a:gd name="connsiteY9" fmla="*/ 2684 h 10000"/>
                  <a:gd name="connsiteX10" fmla="*/ 9492 w 10000"/>
                  <a:gd name="connsiteY10" fmla="*/ 4157 h 10000"/>
                  <a:gd name="connsiteX11" fmla="*/ 10000 w 10000"/>
                  <a:gd name="connsiteY11" fmla="*/ 5083 h 10000"/>
                  <a:gd name="connsiteX12" fmla="*/ 9882 w 10000"/>
                  <a:gd name="connsiteY12" fmla="*/ 6342 h 10000"/>
                  <a:gd name="connsiteX13" fmla="*/ 9338 w 10000"/>
                  <a:gd name="connsiteY13" fmla="*/ 6841 h 10000"/>
                  <a:gd name="connsiteX14" fmla="*/ 9220 w 10000"/>
                  <a:gd name="connsiteY14" fmla="*/ 6378 h 10000"/>
                  <a:gd name="connsiteX15" fmla="*/ 9066 w 10000"/>
                  <a:gd name="connsiteY15" fmla="*/ 6591 h 10000"/>
                  <a:gd name="connsiteX16" fmla="*/ 9184 w 10000"/>
                  <a:gd name="connsiteY16" fmla="*/ 6888 h 10000"/>
                  <a:gd name="connsiteX17" fmla="*/ 8215 w 10000"/>
                  <a:gd name="connsiteY17" fmla="*/ 7637 h 10000"/>
                  <a:gd name="connsiteX18" fmla="*/ 7979 w 10000"/>
                  <a:gd name="connsiteY18" fmla="*/ 7684 h 10000"/>
                  <a:gd name="connsiteX19" fmla="*/ 7470 w 10000"/>
                  <a:gd name="connsiteY19" fmla="*/ 8052 h 10000"/>
                  <a:gd name="connsiteX20" fmla="*/ 7470 w 10000"/>
                  <a:gd name="connsiteY20" fmla="*/ 8266 h 10000"/>
                  <a:gd name="connsiteX21" fmla="*/ 7317 w 10000"/>
                  <a:gd name="connsiteY21" fmla="*/ 8314 h 10000"/>
                  <a:gd name="connsiteX22" fmla="*/ 7435 w 10000"/>
                  <a:gd name="connsiteY22" fmla="*/ 8563 h 10000"/>
                  <a:gd name="connsiteX23" fmla="*/ 7163 w 10000"/>
                  <a:gd name="connsiteY23" fmla="*/ 8931 h 10000"/>
                  <a:gd name="connsiteX24" fmla="*/ 7317 w 10000"/>
                  <a:gd name="connsiteY24" fmla="*/ 9477 h 10000"/>
                  <a:gd name="connsiteX25" fmla="*/ 7470 w 10000"/>
                  <a:gd name="connsiteY25" fmla="*/ 9667 h 10000"/>
                  <a:gd name="connsiteX26" fmla="*/ 7435 w 10000"/>
                  <a:gd name="connsiteY26" fmla="*/ 10000 h 10000"/>
                  <a:gd name="connsiteX27" fmla="*/ 7045 w 10000"/>
                  <a:gd name="connsiteY27" fmla="*/ 10000 h 10000"/>
                  <a:gd name="connsiteX28" fmla="*/ 6702 w 10000"/>
                  <a:gd name="connsiteY28" fmla="*/ 9834 h 10000"/>
                  <a:gd name="connsiteX29" fmla="*/ 6466 w 10000"/>
                  <a:gd name="connsiteY29" fmla="*/ 9869 h 10000"/>
                  <a:gd name="connsiteX30" fmla="*/ 4799 w 10000"/>
                  <a:gd name="connsiteY30" fmla="*/ 7886 h 10000"/>
                  <a:gd name="connsiteX31" fmla="*/ 4314 w 10000"/>
                  <a:gd name="connsiteY31" fmla="*/ 6888 h 10000"/>
                  <a:gd name="connsiteX32" fmla="*/ 4102 w 10000"/>
                  <a:gd name="connsiteY32" fmla="*/ 6781 h 10000"/>
                  <a:gd name="connsiteX33" fmla="*/ 3842 w 10000"/>
                  <a:gd name="connsiteY33" fmla="*/ 6532 h 10000"/>
                  <a:gd name="connsiteX34" fmla="*/ 3593 w 10000"/>
                  <a:gd name="connsiteY34" fmla="*/ 6532 h 10000"/>
                  <a:gd name="connsiteX35" fmla="*/ 3215 w 10000"/>
                  <a:gd name="connsiteY35" fmla="*/ 6449 h 10000"/>
                  <a:gd name="connsiteX36" fmla="*/ 2931 w 10000"/>
                  <a:gd name="connsiteY36" fmla="*/ 6532 h 10000"/>
                  <a:gd name="connsiteX37" fmla="*/ 2742 w 10000"/>
                  <a:gd name="connsiteY37" fmla="*/ 7043 h 10000"/>
                  <a:gd name="connsiteX38" fmla="*/ 2447 w 10000"/>
                  <a:gd name="connsiteY38" fmla="*/ 7126 h 10000"/>
                  <a:gd name="connsiteX39" fmla="*/ 1809 w 10000"/>
                  <a:gd name="connsiteY39" fmla="*/ 6734 h 10000"/>
                  <a:gd name="connsiteX40" fmla="*/ 1430 w 10000"/>
                  <a:gd name="connsiteY40" fmla="*/ 6259 h 10000"/>
                  <a:gd name="connsiteX41" fmla="*/ 1371 w 10000"/>
                  <a:gd name="connsiteY41" fmla="*/ 5689 h 10000"/>
                  <a:gd name="connsiteX42" fmla="*/ 1099 w 10000"/>
                  <a:gd name="connsiteY42" fmla="*/ 5297 h 10000"/>
                  <a:gd name="connsiteX43" fmla="*/ 461 w 10000"/>
                  <a:gd name="connsiteY43" fmla="*/ 4751 h 10000"/>
                  <a:gd name="connsiteX44" fmla="*/ 0 w 10000"/>
                  <a:gd name="connsiteY44" fmla="*/ 4181 h 10000"/>
                  <a:gd name="connsiteX45" fmla="*/ 0 w 10000"/>
                  <a:gd name="connsiteY45" fmla="*/ 3943 h 10000"/>
                  <a:gd name="connsiteX46" fmla="*/ 1513 w 10000"/>
                  <a:gd name="connsiteY46" fmla="*/ 3955 h 10000"/>
                  <a:gd name="connsiteX47" fmla="*/ 2742 w 10000"/>
                  <a:gd name="connsiteY47" fmla="*/ 4062 h 10000"/>
                  <a:gd name="connsiteX48" fmla="*/ 2896 w 10000"/>
                  <a:gd name="connsiteY48" fmla="*/ 0 h 10000"/>
                  <a:gd name="connsiteX0" fmla="*/ 2896 w 10000"/>
                  <a:gd name="connsiteY0" fmla="*/ 0 h 10000"/>
                  <a:gd name="connsiteX1" fmla="*/ 5106 w 10000"/>
                  <a:gd name="connsiteY1" fmla="*/ 83 h 10000"/>
                  <a:gd name="connsiteX2" fmla="*/ 5106 w 10000"/>
                  <a:gd name="connsiteY2" fmla="*/ 1900 h 10000"/>
                  <a:gd name="connsiteX3" fmla="*/ 6229 w 10000"/>
                  <a:gd name="connsiteY3" fmla="*/ 2399 h 10000"/>
                  <a:gd name="connsiteX4" fmla="*/ 6537 w 10000"/>
                  <a:gd name="connsiteY4" fmla="*/ 2233 h 10000"/>
                  <a:gd name="connsiteX5" fmla="*/ 7281 w 10000"/>
                  <a:gd name="connsiteY5" fmla="*/ 2625 h 10000"/>
                  <a:gd name="connsiteX6" fmla="*/ 7719 w 10000"/>
                  <a:gd name="connsiteY6" fmla="*/ 2601 h 10000"/>
                  <a:gd name="connsiteX7" fmla="*/ 8570 w 10000"/>
                  <a:gd name="connsiteY7" fmla="*/ 2209 h 10000"/>
                  <a:gd name="connsiteX8" fmla="*/ 9066 w 10000"/>
                  <a:gd name="connsiteY8" fmla="*/ 2589 h 10000"/>
                  <a:gd name="connsiteX9" fmla="*/ 9492 w 10000"/>
                  <a:gd name="connsiteY9" fmla="*/ 2684 h 10000"/>
                  <a:gd name="connsiteX10" fmla="*/ 9492 w 10000"/>
                  <a:gd name="connsiteY10" fmla="*/ 4157 h 10000"/>
                  <a:gd name="connsiteX11" fmla="*/ 10000 w 10000"/>
                  <a:gd name="connsiteY11" fmla="*/ 5083 h 10000"/>
                  <a:gd name="connsiteX12" fmla="*/ 9882 w 10000"/>
                  <a:gd name="connsiteY12" fmla="*/ 6342 h 10000"/>
                  <a:gd name="connsiteX13" fmla="*/ 9338 w 10000"/>
                  <a:gd name="connsiteY13" fmla="*/ 6841 h 10000"/>
                  <a:gd name="connsiteX14" fmla="*/ 9220 w 10000"/>
                  <a:gd name="connsiteY14" fmla="*/ 6378 h 10000"/>
                  <a:gd name="connsiteX15" fmla="*/ 9066 w 10000"/>
                  <a:gd name="connsiteY15" fmla="*/ 6591 h 10000"/>
                  <a:gd name="connsiteX16" fmla="*/ 9184 w 10000"/>
                  <a:gd name="connsiteY16" fmla="*/ 6888 h 10000"/>
                  <a:gd name="connsiteX17" fmla="*/ 8215 w 10000"/>
                  <a:gd name="connsiteY17" fmla="*/ 7637 h 10000"/>
                  <a:gd name="connsiteX18" fmla="*/ 7979 w 10000"/>
                  <a:gd name="connsiteY18" fmla="*/ 7684 h 10000"/>
                  <a:gd name="connsiteX19" fmla="*/ 7470 w 10000"/>
                  <a:gd name="connsiteY19" fmla="*/ 8052 h 10000"/>
                  <a:gd name="connsiteX20" fmla="*/ 7470 w 10000"/>
                  <a:gd name="connsiteY20" fmla="*/ 8266 h 10000"/>
                  <a:gd name="connsiteX21" fmla="*/ 7317 w 10000"/>
                  <a:gd name="connsiteY21" fmla="*/ 8314 h 10000"/>
                  <a:gd name="connsiteX22" fmla="*/ 7435 w 10000"/>
                  <a:gd name="connsiteY22" fmla="*/ 8563 h 10000"/>
                  <a:gd name="connsiteX23" fmla="*/ 7163 w 10000"/>
                  <a:gd name="connsiteY23" fmla="*/ 8931 h 10000"/>
                  <a:gd name="connsiteX24" fmla="*/ 7317 w 10000"/>
                  <a:gd name="connsiteY24" fmla="*/ 9477 h 10000"/>
                  <a:gd name="connsiteX25" fmla="*/ 7470 w 10000"/>
                  <a:gd name="connsiteY25" fmla="*/ 9667 h 10000"/>
                  <a:gd name="connsiteX26" fmla="*/ 7435 w 10000"/>
                  <a:gd name="connsiteY26" fmla="*/ 10000 h 10000"/>
                  <a:gd name="connsiteX27" fmla="*/ 7045 w 10000"/>
                  <a:gd name="connsiteY27" fmla="*/ 10000 h 10000"/>
                  <a:gd name="connsiteX28" fmla="*/ 6702 w 10000"/>
                  <a:gd name="connsiteY28" fmla="*/ 9834 h 10000"/>
                  <a:gd name="connsiteX29" fmla="*/ 4799 w 10000"/>
                  <a:gd name="connsiteY29" fmla="*/ 7886 h 10000"/>
                  <a:gd name="connsiteX30" fmla="*/ 4314 w 10000"/>
                  <a:gd name="connsiteY30" fmla="*/ 6888 h 10000"/>
                  <a:gd name="connsiteX31" fmla="*/ 4102 w 10000"/>
                  <a:gd name="connsiteY31" fmla="*/ 6781 h 10000"/>
                  <a:gd name="connsiteX32" fmla="*/ 3842 w 10000"/>
                  <a:gd name="connsiteY32" fmla="*/ 6532 h 10000"/>
                  <a:gd name="connsiteX33" fmla="*/ 3593 w 10000"/>
                  <a:gd name="connsiteY33" fmla="*/ 6532 h 10000"/>
                  <a:gd name="connsiteX34" fmla="*/ 3215 w 10000"/>
                  <a:gd name="connsiteY34" fmla="*/ 6449 h 10000"/>
                  <a:gd name="connsiteX35" fmla="*/ 2931 w 10000"/>
                  <a:gd name="connsiteY35" fmla="*/ 6532 h 10000"/>
                  <a:gd name="connsiteX36" fmla="*/ 2742 w 10000"/>
                  <a:gd name="connsiteY36" fmla="*/ 7043 h 10000"/>
                  <a:gd name="connsiteX37" fmla="*/ 2447 w 10000"/>
                  <a:gd name="connsiteY37" fmla="*/ 7126 h 10000"/>
                  <a:gd name="connsiteX38" fmla="*/ 1809 w 10000"/>
                  <a:gd name="connsiteY38" fmla="*/ 6734 h 10000"/>
                  <a:gd name="connsiteX39" fmla="*/ 1430 w 10000"/>
                  <a:gd name="connsiteY39" fmla="*/ 6259 h 10000"/>
                  <a:gd name="connsiteX40" fmla="*/ 1371 w 10000"/>
                  <a:gd name="connsiteY40" fmla="*/ 5689 h 10000"/>
                  <a:gd name="connsiteX41" fmla="*/ 1099 w 10000"/>
                  <a:gd name="connsiteY41" fmla="*/ 5297 h 10000"/>
                  <a:gd name="connsiteX42" fmla="*/ 461 w 10000"/>
                  <a:gd name="connsiteY42" fmla="*/ 4751 h 10000"/>
                  <a:gd name="connsiteX43" fmla="*/ 0 w 10000"/>
                  <a:gd name="connsiteY43" fmla="*/ 4181 h 10000"/>
                  <a:gd name="connsiteX44" fmla="*/ 0 w 10000"/>
                  <a:gd name="connsiteY44" fmla="*/ 3943 h 10000"/>
                  <a:gd name="connsiteX45" fmla="*/ 1513 w 10000"/>
                  <a:gd name="connsiteY45" fmla="*/ 3955 h 10000"/>
                  <a:gd name="connsiteX46" fmla="*/ 2742 w 10000"/>
                  <a:gd name="connsiteY46" fmla="*/ 4062 h 10000"/>
                  <a:gd name="connsiteX47" fmla="*/ 2896 w 10000"/>
                  <a:gd name="connsiteY47" fmla="*/ 0 h 10000"/>
                  <a:gd name="connsiteX0" fmla="*/ 2896 w 10000"/>
                  <a:gd name="connsiteY0" fmla="*/ 0 h 10000"/>
                  <a:gd name="connsiteX1" fmla="*/ 5106 w 10000"/>
                  <a:gd name="connsiteY1" fmla="*/ 83 h 10000"/>
                  <a:gd name="connsiteX2" fmla="*/ 5106 w 10000"/>
                  <a:gd name="connsiteY2" fmla="*/ 1900 h 10000"/>
                  <a:gd name="connsiteX3" fmla="*/ 6229 w 10000"/>
                  <a:gd name="connsiteY3" fmla="*/ 2399 h 10000"/>
                  <a:gd name="connsiteX4" fmla="*/ 6537 w 10000"/>
                  <a:gd name="connsiteY4" fmla="*/ 2233 h 10000"/>
                  <a:gd name="connsiteX5" fmla="*/ 7281 w 10000"/>
                  <a:gd name="connsiteY5" fmla="*/ 2625 h 10000"/>
                  <a:gd name="connsiteX6" fmla="*/ 7719 w 10000"/>
                  <a:gd name="connsiteY6" fmla="*/ 2601 h 10000"/>
                  <a:gd name="connsiteX7" fmla="*/ 8570 w 10000"/>
                  <a:gd name="connsiteY7" fmla="*/ 2209 h 10000"/>
                  <a:gd name="connsiteX8" fmla="*/ 9066 w 10000"/>
                  <a:gd name="connsiteY8" fmla="*/ 2589 h 10000"/>
                  <a:gd name="connsiteX9" fmla="*/ 9492 w 10000"/>
                  <a:gd name="connsiteY9" fmla="*/ 2684 h 10000"/>
                  <a:gd name="connsiteX10" fmla="*/ 9492 w 10000"/>
                  <a:gd name="connsiteY10" fmla="*/ 4157 h 10000"/>
                  <a:gd name="connsiteX11" fmla="*/ 10000 w 10000"/>
                  <a:gd name="connsiteY11" fmla="*/ 5083 h 10000"/>
                  <a:gd name="connsiteX12" fmla="*/ 9882 w 10000"/>
                  <a:gd name="connsiteY12" fmla="*/ 6342 h 10000"/>
                  <a:gd name="connsiteX13" fmla="*/ 9338 w 10000"/>
                  <a:gd name="connsiteY13" fmla="*/ 6841 h 10000"/>
                  <a:gd name="connsiteX14" fmla="*/ 9220 w 10000"/>
                  <a:gd name="connsiteY14" fmla="*/ 6378 h 10000"/>
                  <a:gd name="connsiteX15" fmla="*/ 9066 w 10000"/>
                  <a:gd name="connsiteY15" fmla="*/ 6591 h 10000"/>
                  <a:gd name="connsiteX16" fmla="*/ 9184 w 10000"/>
                  <a:gd name="connsiteY16" fmla="*/ 6888 h 10000"/>
                  <a:gd name="connsiteX17" fmla="*/ 8215 w 10000"/>
                  <a:gd name="connsiteY17" fmla="*/ 7637 h 10000"/>
                  <a:gd name="connsiteX18" fmla="*/ 7979 w 10000"/>
                  <a:gd name="connsiteY18" fmla="*/ 7684 h 10000"/>
                  <a:gd name="connsiteX19" fmla="*/ 7470 w 10000"/>
                  <a:gd name="connsiteY19" fmla="*/ 8052 h 10000"/>
                  <a:gd name="connsiteX20" fmla="*/ 7470 w 10000"/>
                  <a:gd name="connsiteY20" fmla="*/ 8266 h 10000"/>
                  <a:gd name="connsiteX21" fmla="*/ 7317 w 10000"/>
                  <a:gd name="connsiteY21" fmla="*/ 8314 h 10000"/>
                  <a:gd name="connsiteX22" fmla="*/ 7435 w 10000"/>
                  <a:gd name="connsiteY22" fmla="*/ 8563 h 10000"/>
                  <a:gd name="connsiteX23" fmla="*/ 7163 w 10000"/>
                  <a:gd name="connsiteY23" fmla="*/ 8931 h 10000"/>
                  <a:gd name="connsiteX24" fmla="*/ 7317 w 10000"/>
                  <a:gd name="connsiteY24" fmla="*/ 9477 h 10000"/>
                  <a:gd name="connsiteX25" fmla="*/ 7470 w 10000"/>
                  <a:gd name="connsiteY25" fmla="*/ 9667 h 10000"/>
                  <a:gd name="connsiteX26" fmla="*/ 7435 w 10000"/>
                  <a:gd name="connsiteY26" fmla="*/ 10000 h 10000"/>
                  <a:gd name="connsiteX27" fmla="*/ 7045 w 10000"/>
                  <a:gd name="connsiteY27" fmla="*/ 10000 h 10000"/>
                  <a:gd name="connsiteX28" fmla="*/ 4799 w 10000"/>
                  <a:gd name="connsiteY28" fmla="*/ 7886 h 10000"/>
                  <a:gd name="connsiteX29" fmla="*/ 4314 w 10000"/>
                  <a:gd name="connsiteY29" fmla="*/ 6888 h 10000"/>
                  <a:gd name="connsiteX30" fmla="*/ 4102 w 10000"/>
                  <a:gd name="connsiteY30" fmla="*/ 6781 h 10000"/>
                  <a:gd name="connsiteX31" fmla="*/ 3842 w 10000"/>
                  <a:gd name="connsiteY31" fmla="*/ 6532 h 10000"/>
                  <a:gd name="connsiteX32" fmla="*/ 3593 w 10000"/>
                  <a:gd name="connsiteY32" fmla="*/ 6532 h 10000"/>
                  <a:gd name="connsiteX33" fmla="*/ 3215 w 10000"/>
                  <a:gd name="connsiteY33" fmla="*/ 6449 h 10000"/>
                  <a:gd name="connsiteX34" fmla="*/ 2931 w 10000"/>
                  <a:gd name="connsiteY34" fmla="*/ 6532 h 10000"/>
                  <a:gd name="connsiteX35" fmla="*/ 2742 w 10000"/>
                  <a:gd name="connsiteY35" fmla="*/ 7043 h 10000"/>
                  <a:gd name="connsiteX36" fmla="*/ 2447 w 10000"/>
                  <a:gd name="connsiteY36" fmla="*/ 7126 h 10000"/>
                  <a:gd name="connsiteX37" fmla="*/ 1809 w 10000"/>
                  <a:gd name="connsiteY37" fmla="*/ 6734 h 10000"/>
                  <a:gd name="connsiteX38" fmla="*/ 1430 w 10000"/>
                  <a:gd name="connsiteY38" fmla="*/ 6259 h 10000"/>
                  <a:gd name="connsiteX39" fmla="*/ 1371 w 10000"/>
                  <a:gd name="connsiteY39" fmla="*/ 5689 h 10000"/>
                  <a:gd name="connsiteX40" fmla="*/ 1099 w 10000"/>
                  <a:gd name="connsiteY40" fmla="*/ 5297 h 10000"/>
                  <a:gd name="connsiteX41" fmla="*/ 461 w 10000"/>
                  <a:gd name="connsiteY41" fmla="*/ 4751 h 10000"/>
                  <a:gd name="connsiteX42" fmla="*/ 0 w 10000"/>
                  <a:gd name="connsiteY42" fmla="*/ 4181 h 10000"/>
                  <a:gd name="connsiteX43" fmla="*/ 0 w 10000"/>
                  <a:gd name="connsiteY43" fmla="*/ 3943 h 10000"/>
                  <a:gd name="connsiteX44" fmla="*/ 1513 w 10000"/>
                  <a:gd name="connsiteY44" fmla="*/ 3955 h 10000"/>
                  <a:gd name="connsiteX45" fmla="*/ 2742 w 10000"/>
                  <a:gd name="connsiteY45" fmla="*/ 4062 h 10000"/>
                  <a:gd name="connsiteX46" fmla="*/ 2896 w 10000"/>
                  <a:gd name="connsiteY46" fmla="*/ 0 h 10000"/>
                  <a:gd name="connsiteX0" fmla="*/ 2896 w 10000"/>
                  <a:gd name="connsiteY0" fmla="*/ 0 h 10000"/>
                  <a:gd name="connsiteX1" fmla="*/ 5106 w 10000"/>
                  <a:gd name="connsiteY1" fmla="*/ 83 h 10000"/>
                  <a:gd name="connsiteX2" fmla="*/ 5106 w 10000"/>
                  <a:gd name="connsiteY2" fmla="*/ 1900 h 10000"/>
                  <a:gd name="connsiteX3" fmla="*/ 6229 w 10000"/>
                  <a:gd name="connsiteY3" fmla="*/ 2399 h 10000"/>
                  <a:gd name="connsiteX4" fmla="*/ 6537 w 10000"/>
                  <a:gd name="connsiteY4" fmla="*/ 2233 h 10000"/>
                  <a:gd name="connsiteX5" fmla="*/ 7281 w 10000"/>
                  <a:gd name="connsiteY5" fmla="*/ 2625 h 10000"/>
                  <a:gd name="connsiteX6" fmla="*/ 7719 w 10000"/>
                  <a:gd name="connsiteY6" fmla="*/ 2601 h 10000"/>
                  <a:gd name="connsiteX7" fmla="*/ 8570 w 10000"/>
                  <a:gd name="connsiteY7" fmla="*/ 2209 h 10000"/>
                  <a:gd name="connsiteX8" fmla="*/ 9066 w 10000"/>
                  <a:gd name="connsiteY8" fmla="*/ 2589 h 10000"/>
                  <a:gd name="connsiteX9" fmla="*/ 9492 w 10000"/>
                  <a:gd name="connsiteY9" fmla="*/ 2684 h 10000"/>
                  <a:gd name="connsiteX10" fmla="*/ 9492 w 10000"/>
                  <a:gd name="connsiteY10" fmla="*/ 4157 h 10000"/>
                  <a:gd name="connsiteX11" fmla="*/ 10000 w 10000"/>
                  <a:gd name="connsiteY11" fmla="*/ 5083 h 10000"/>
                  <a:gd name="connsiteX12" fmla="*/ 9882 w 10000"/>
                  <a:gd name="connsiteY12" fmla="*/ 6342 h 10000"/>
                  <a:gd name="connsiteX13" fmla="*/ 9338 w 10000"/>
                  <a:gd name="connsiteY13" fmla="*/ 6841 h 10000"/>
                  <a:gd name="connsiteX14" fmla="*/ 9220 w 10000"/>
                  <a:gd name="connsiteY14" fmla="*/ 6378 h 10000"/>
                  <a:gd name="connsiteX15" fmla="*/ 9066 w 10000"/>
                  <a:gd name="connsiteY15" fmla="*/ 6591 h 10000"/>
                  <a:gd name="connsiteX16" fmla="*/ 9184 w 10000"/>
                  <a:gd name="connsiteY16" fmla="*/ 6888 h 10000"/>
                  <a:gd name="connsiteX17" fmla="*/ 8215 w 10000"/>
                  <a:gd name="connsiteY17" fmla="*/ 7637 h 10000"/>
                  <a:gd name="connsiteX18" fmla="*/ 7979 w 10000"/>
                  <a:gd name="connsiteY18" fmla="*/ 7684 h 10000"/>
                  <a:gd name="connsiteX19" fmla="*/ 7470 w 10000"/>
                  <a:gd name="connsiteY19" fmla="*/ 8052 h 10000"/>
                  <a:gd name="connsiteX20" fmla="*/ 7470 w 10000"/>
                  <a:gd name="connsiteY20" fmla="*/ 8266 h 10000"/>
                  <a:gd name="connsiteX21" fmla="*/ 7317 w 10000"/>
                  <a:gd name="connsiteY21" fmla="*/ 8314 h 10000"/>
                  <a:gd name="connsiteX22" fmla="*/ 7435 w 10000"/>
                  <a:gd name="connsiteY22" fmla="*/ 8563 h 10000"/>
                  <a:gd name="connsiteX23" fmla="*/ 7163 w 10000"/>
                  <a:gd name="connsiteY23" fmla="*/ 8931 h 10000"/>
                  <a:gd name="connsiteX24" fmla="*/ 7317 w 10000"/>
                  <a:gd name="connsiteY24" fmla="*/ 9477 h 10000"/>
                  <a:gd name="connsiteX25" fmla="*/ 7470 w 10000"/>
                  <a:gd name="connsiteY25" fmla="*/ 9667 h 10000"/>
                  <a:gd name="connsiteX26" fmla="*/ 7435 w 10000"/>
                  <a:gd name="connsiteY26" fmla="*/ 10000 h 10000"/>
                  <a:gd name="connsiteX27" fmla="*/ 4799 w 10000"/>
                  <a:gd name="connsiteY27" fmla="*/ 7886 h 10000"/>
                  <a:gd name="connsiteX28" fmla="*/ 4314 w 10000"/>
                  <a:gd name="connsiteY28" fmla="*/ 6888 h 10000"/>
                  <a:gd name="connsiteX29" fmla="*/ 4102 w 10000"/>
                  <a:gd name="connsiteY29" fmla="*/ 6781 h 10000"/>
                  <a:gd name="connsiteX30" fmla="*/ 3842 w 10000"/>
                  <a:gd name="connsiteY30" fmla="*/ 6532 h 10000"/>
                  <a:gd name="connsiteX31" fmla="*/ 3593 w 10000"/>
                  <a:gd name="connsiteY31" fmla="*/ 6532 h 10000"/>
                  <a:gd name="connsiteX32" fmla="*/ 3215 w 10000"/>
                  <a:gd name="connsiteY32" fmla="*/ 6449 h 10000"/>
                  <a:gd name="connsiteX33" fmla="*/ 2931 w 10000"/>
                  <a:gd name="connsiteY33" fmla="*/ 6532 h 10000"/>
                  <a:gd name="connsiteX34" fmla="*/ 2742 w 10000"/>
                  <a:gd name="connsiteY34" fmla="*/ 7043 h 10000"/>
                  <a:gd name="connsiteX35" fmla="*/ 2447 w 10000"/>
                  <a:gd name="connsiteY35" fmla="*/ 7126 h 10000"/>
                  <a:gd name="connsiteX36" fmla="*/ 1809 w 10000"/>
                  <a:gd name="connsiteY36" fmla="*/ 6734 h 10000"/>
                  <a:gd name="connsiteX37" fmla="*/ 1430 w 10000"/>
                  <a:gd name="connsiteY37" fmla="*/ 6259 h 10000"/>
                  <a:gd name="connsiteX38" fmla="*/ 1371 w 10000"/>
                  <a:gd name="connsiteY38" fmla="*/ 5689 h 10000"/>
                  <a:gd name="connsiteX39" fmla="*/ 1099 w 10000"/>
                  <a:gd name="connsiteY39" fmla="*/ 5297 h 10000"/>
                  <a:gd name="connsiteX40" fmla="*/ 461 w 10000"/>
                  <a:gd name="connsiteY40" fmla="*/ 4751 h 10000"/>
                  <a:gd name="connsiteX41" fmla="*/ 0 w 10000"/>
                  <a:gd name="connsiteY41" fmla="*/ 4181 h 10000"/>
                  <a:gd name="connsiteX42" fmla="*/ 0 w 10000"/>
                  <a:gd name="connsiteY42" fmla="*/ 3943 h 10000"/>
                  <a:gd name="connsiteX43" fmla="*/ 1513 w 10000"/>
                  <a:gd name="connsiteY43" fmla="*/ 3955 h 10000"/>
                  <a:gd name="connsiteX44" fmla="*/ 2742 w 10000"/>
                  <a:gd name="connsiteY44" fmla="*/ 4062 h 10000"/>
                  <a:gd name="connsiteX45" fmla="*/ 2896 w 10000"/>
                  <a:gd name="connsiteY45" fmla="*/ 0 h 10000"/>
                  <a:gd name="connsiteX0" fmla="*/ 2896 w 10000"/>
                  <a:gd name="connsiteY0" fmla="*/ 0 h 9667"/>
                  <a:gd name="connsiteX1" fmla="*/ 5106 w 10000"/>
                  <a:gd name="connsiteY1" fmla="*/ 83 h 9667"/>
                  <a:gd name="connsiteX2" fmla="*/ 5106 w 10000"/>
                  <a:gd name="connsiteY2" fmla="*/ 1900 h 9667"/>
                  <a:gd name="connsiteX3" fmla="*/ 6229 w 10000"/>
                  <a:gd name="connsiteY3" fmla="*/ 2399 h 9667"/>
                  <a:gd name="connsiteX4" fmla="*/ 6537 w 10000"/>
                  <a:gd name="connsiteY4" fmla="*/ 2233 h 9667"/>
                  <a:gd name="connsiteX5" fmla="*/ 7281 w 10000"/>
                  <a:gd name="connsiteY5" fmla="*/ 2625 h 9667"/>
                  <a:gd name="connsiteX6" fmla="*/ 7719 w 10000"/>
                  <a:gd name="connsiteY6" fmla="*/ 2601 h 9667"/>
                  <a:gd name="connsiteX7" fmla="*/ 8570 w 10000"/>
                  <a:gd name="connsiteY7" fmla="*/ 2209 h 9667"/>
                  <a:gd name="connsiteX8" fmla="*/ 9066 w 10000"/>
                  <a:gd name="connsiteY8" fmla="*/ 2589 h 9667"/>
                  <a:gd name="connsiteX9" fmla="*/ 9492 w 10000"/>
                  <a:gd name="connsiteY9" fmla="*/ 2684 h 9667"/>
                  <a:gd name="connsiteX10" fmla="*/ 9492 w 10000"/>
                  <a:gd name="connsiteY10" fmla="*/ 4157 h 9667"/>
                  <a:gd name="connsiteX11" fmla="*/ 10000 w 10000"/>
                  <a:gd name="connsiteY11" fmla="*/ 5083 h 9667"/>
                  <a:gd name="connsiteX12" fmla="*/ 9882 w 10000"/>
                  <a:gd name="connsiteY12" fmla="*/ 6342 h 9667"/>
                  <a:gd name="connsiteX13" fmla="*/ 9338 w 10000"/>
                  <a:gd name="connsiteY13" fmla="*/ 6841 h 9667"/>
                  <a:gd name="connsiteX14" fmla="*/ 9220 w 10000"/>
                  <a:gd name="connsiteY14" fmla="*/ 6378 h 9667"/>
                  <a:gd name="connsiteX15" fmla="*/ 9066 w 10000"/>
                  <a:gd name="connsiteY15" fmla="*/ 6591 h 9667"/>
                  <a:gd name="connsiteX16" fmla="*/ 9184 w 10000"/>
                  <a:gd name="connsiteY16" fmla="*/ 6888 h 9667"/>
                  <a:gd name="connsiteX17" fmla="*/ 8215 w 10000"/>
                  <a:gd name="connsiteY17" fmla="*/ 7637 h 9667"/>
                  <a:gd name="connsiteX18" fmla="*/ 7979 w 10000"/>
                  <a:gd name="connsiteY18" fmla="*/ 7684 h 9667"/>
                  <a:gd name="connsiteX19" fmla="*/ 7470 w 10000"/>
                  <a:gd name="connsiteY19" fmla="*/ 8052 h 9667"/>
                  <a:gd name="connsiteX20" fmla="*/ 7470 w 10000"/>
                  <a:gd name="connsiteY20" fmla="*/ 8266 h 9667"/>
                  <a:gd name="connsiteX21" fmla="*/ 7317 w 10000"/>
                  <a:gd name="connsiteY21" fmla="*/ 8314 h 9667"/>
                  <a:gd name="connsiteX22" fmla="*/ 7435 w 10000"/>
                  <a:gd name="connsiteY22" fmla="*/ 8563 h 9667"/>
                  <a:gd name="connsiteX23" fmla="*/ 7163 w 10000"/>
                  <a:gd name="connsiteY23" fmla="*/ 8931 h 9667"/>
                  <a:gd name="connsiteX24" fmla="*/ 7317 w 10000"/>
                  <a:gd name="connsiteY24" fmla="*/ 9477 h 9667"/>
                  <a:gd name="connsiteX25" fmla="*/ 7470 w 10000"/>
                  <a:gd name="connsiteY25" fmla="*/ 9667 h 9667"/>
                  <a:gd name="connsiteX26" fmla="*/ 4799 w 10000"/>
                  <a:gd name="connsiteY26" fmla="*/ 7886 h 9667"/>
                  <a:gd name="connsiteX27" fmla="*/ 4314 w 10000"/>
                  <a:gd name="connsiteY27" fmla="*/ 6888 h 9667"/>
                  <a:gd name="connsiteX28" fmla="*/ 4102 w 10000"/>
                  <a:gd name="connsiteY28" fmla="*/ 6781 h 9667"/>
                  <a:gd name="connsiteX29" fmla="*/ 3842 w 10000"/>
                  <a:gd name="connsiteY29" fmla="*/ 6532 h 9667"/>
                  <a:gd name="connsiteX30" fmla="*/ 3593 w 10000"/>
                  <a:gd name="connsiteY30" fmla="*/ 6532 h 9667"/>
                  <a:gd name="connsiteX31" fmla="*/ 3215 w 10000"/>
                  <a:gd name="connsiteY31" fmla="*/ 6449 h 9667"/>
                  <a:gd name="connsiteX32" fmla="*/ 2931 w 10000"/>
                  <a:gd name="connsiteY32" fmla="*/ 6532 h 9667"/>
                  <a:gd name="connsiteX33" fmla="*/ 2742 w 10000"/>
                  <a:gd name="connsiteY33" fmla="*/ 7043 h 9667"/>
                  <a:gd name="connsiteX34" fmla="*/ 2447 w 10000"/>
                  <a:gd name="connsiteY34" fmla="*/ 7126 h 9667"/>
                  <a:gd name="connsiteX35" fmla="*/ 1809 w 10000"/>
                  <a:gd name="connsiteY35" fmla="*/ 6734 h 9667"/>
                  <a:gd name="connsiteX36" fmla="*/ 1430 w 10000"/>
                  <a:gd name="connsiteY36" fmla="*/ 6259 h 9667"/>
                  <a:gd name="connsiteX37" fmla="*/ 1371 w 10000"/>
                  <a:gd name="connsiteY37" fmla="*/ 5689 h 9667"/>
                  <a:gd name="connsiteX38" fmla="*/ 1099 w 10000"/>
                  <a:gd name="connsiteY38" fmla="*/ 5297 h 9667"/>
                  <a:gd name="connsiteX39" fmla="*/ 461 w 10000"/>
                  <a:gd name="connsiteY39" fmla="*/ 4751 h 9667"/>
                  <a:gd name="connsiteX40" fmla="*/ 0 w 10000"/>
                  <a:gd name="connsiteY40" fmla="*/ 4181 h 9667"/>
                  <a:gd name="connsiteX41" fmla="*/ 0 w 10000"/>
                  <a:gd name="connsiteY41" fmla="*/ 3943 h 9667"/>
                  <a:gd name="connsiteX42" fmla="*/ 1513 w 10000"/>
                  <a:gd name="connsiteY42" fmla="*/ 3955 h 9667"/>
                  <a:gd name="connsiteX43" fmla="*/ 2742 w 10000"/>
                  <a:gd name="connsiteY43" fmla="*/ 4062 h 9667"/>
                  <a:gd name="connsiteX44" fmla="*/ 2896 w 10000"/>
                  <a:gd name="connsiteY44" fmla="*/ 0 h 9667"/>
                  <a:gd name="connsiteX0" fmla="*/ 2896 w 10000"/>
                  <a:gd name="connsiteY0" fmla="*/ 0 h 9803"/>
                  <a:gd name="connsiteX1" fmla="*/ 5106 w 10000"/>
                  <a:gd name="connsiteY1" fmla="*/ 86 h 9803"/>
                  <a:gd name="connsiteX2" fmla="*/ 5106 w 10000"/>
                  <a:gd name="connsiteY2" fmla="*/ 1965 h 9803"/>
                  <a:gd name="connsiteX3" fmla="*/ 6229 w 10000"/>
                  <a:gd name="connsiteY3" fmla="*/ 2482 h 9803"/>
                  <a:gd name="connsiteX4" fmla="*/ 6537 w 10000"/>
                  <a:gd name="connsiteY4" fmla="*/ 2310 h 9803"/>
                  <a:gd name="connsiteX5" fmla="*/ 7281 w 10000"/>
                  <a:gd name="connsiteY5" fmla="*/ 2715 h 9803"/>
                  <a:gd name="connsiteX6" fmla="*/ 7719 w 10000"/>
                  <a:gd name="connsiteY6" fmla="*/ 2691 h 9803"/>
                  <a:gd name="connsiteX7" fmla="*/ 8570 w 10000"/>
                  <a:gd name="connsiteY7" fmla="*/ 2285 h 9803"/>
                  <a:gd name="connsiteX8" fmla="*/ 9066 w 10000"/>
                  <a:gd name="connsiteY8" fmla="*/ 2678 h 9803"/>
                  <a:gd name="connsiteX9" fmla="*/ 9492 w 10000"/>
                  <a:gd name="connsiteY9" fmla="*/ 2776 h 9803"/>
                  <a:gd name="connsiteX10" fmla="*/ 9492 w 10000"/>
                  <a:gd name="connsiteY10" fmla="*/ 4300 h 9803"/>
                  <a:gd name="connsiteX11" fmla="*/ 10000 w 10000"/>
                  <a:gd name="connsiteY11" fmla="*/ 5258 h 9803"/>
                  <a:gd name="connsiteX12" fmla="*/ 9882 w 10000"/>
                  <a:gd name="connsiteY12" fmla="*/ 6560 h 9803"/>
                  <a:gd name="connsiteX13" fmla="*/ 9338 w 10000"/>
                  <a:gd name="connsiteY13" fmla="*/ 7077 h 9803"/>
                  <a:gd name="connsiteX14" fmla="*/ 9220 w 10000"/>
                  <a:gd name="connsiteY14" fmla="*/ 6598 h 9803"/>
                  <a:gd name="connsiteX15" fmla="*/ 9066 w 10000"/>
                  <a:gd name="connsiteY15" fmla="*/ 6818 h 9803"/>
                  <a:gd name="connsiteX16" fmla="*/ 9184 w 10000"/>
                  <a:gd name="connsiteY16" fmla="*/ 7125 h 9803"/>
                  <a:gd name="connsiteX17" fmla="*/ 8215 w 10000"/>
                  <a:gd name="connsiteY17" fmla="*/ 7900 h 9803"/>
                  <a:gd name="connsiteX18" fmla="*/ 7979 w 10000"/>
                  <a:gd name="connsiteY18" fmla="*/ 7949 h 9803"/>
                  <a:gd name="connsiteX19" fmla="*/ 7470 w 10000"/>
                  <a:gd name="connsiteY19" fmla="*/ 8329 h 9803"/>
                  <a:gd name="connsiteX20" fmla="*/ 7470 w 10000"/>
                  <a:gd name="connsiteY20" fmla="*/ 8551 h 9803"/>
                  <a:gd name="connsiteX21" fmla="*/ 7317 w 10000"/>
                  <a:gd name="connsiteY21" fmla="*/ 8600 h 9803"/>
                  <a:gd name="connsiteX22" fmla="*/ 7435 w 10000"/>
                  <a:gd name="connsiteY22" fmla="*/ 8858 h 9803"/>
                  <a:gd name="connsiteX23" fmla="*/ 7163 w 10000"/>
                  <a:gd name="connsiteY23" fmla="*/ 9239 h 9803"/>
                  <a:gd name="connsiteX24" fmla="*/ 7317 w 10000"/>
                  <a:gd name="connsiteY24" fmla="*/ 9803 h 9803"/>
                  <a:gd name="connsiteX25" fmla="*/ 4799 w 10000"/>
                  <a:gd name="connsiteY25" fmla="*/ 8158 h 9803"/>
                  <a:gd name="connsiteX26" fmla="*/ 4314 w 10000"/>
                  <a:gd name="connsiteY26" fmla="*/ 7125 h 9803"/>
                  <a:gd name="connsiteX27" fmla="*/ 4102 w 10000"/>
                  <a:gd name="connsiteY27" fmla="*/ 7015 h 9803"/>
                  <a:gd name="connsiteX28" fmla="*/ 3842 w 10000"/>
                  <a:gd name="connsiteY28" fmla="*/ 6757 h 9803"/>
                  <a:gd name="connsiteX29" fmla="*/ 3593 w 10000"/>
                  <a:gd name="connsiteY29" fmla="*/ 6757 h 9803"/>
                  <a:gd name="connsiteX30" fmla="*/ 3215 w 10000"/>
                  <a:gd name="connsiteY30" fmla="*/ 6671 h 9803"/>
                  <a:gd name="connsiteX31" fmla="*/ 2931 w 10000"/>
                  <a:gd name="connsiteY31" fmla="*/ 6757 h 9803"/>
                  <a:gd name="connsiteX32" fmla="*/ 2742 w 10000"/>
                  <a:gd name="connsiteY32" fmla="*/ 7286 h 9803"/>
                  <a:gd name="connsiteX33" fmla="*/ 2447 w 10000"/>
                  <a:gd name="connsiteY33" fmla="*/ 7371 h 9803"/>
                  <a:gd name="connsiteX34" fmla="*/ 1809 w 10000"/>
                  <a:gd name="connsiteY34" fmla="*/ 6966 h 9803"/>
                  <a:gd name="connsiteX35" fmla="*/ 1430 w 10000"/>
                  <a:gd name="connsiteY35" fmla="*/ 6475 h 9803"/>
                  <a:gd name="connsiteX36" fmla="*/ 1371 w 10000"/>
                  <a:gd name="connsiteY36" fmla="*/ 5885 h 9803"/>
                  <a:gd name="connsiteX37" fmla="*/ 1099 w 10000"/>
                  <a:gd name="connsiteY37" fmla="*/ 5479 h 9803"/>
                  <a:gd name="connsiteX38" fmla="*/ 461 w 10000"/>
                  <a:gd name="connsiteY38" fmla="*/ 4915 h 9803"/>
                  <a:gd name="connsiteX39" fmla="*/ 0 w 10000"/>
                  <a:gd name="connsiteY39" fmla="*/ 4325 h 9803"/>
                  <a:gd name="connsiteX40" fmla="*/ 0 w 10000"/>
                  <a:gd name="connsiteY40" fmla="*/ 4079 h 9803"/>
                  <a:gd name="connsiteX41" fmla="*/ 1513 w 10000"/>
                  <a:gd name="connsiteY41" fmla="*/ 4091 h 9803"/>
                  <a:gd name="connsiteX42" fmla="*/ 2742 w 10000"/>
                  <a:gd name="connsiteY42" fmla="*/ 4202 h 9803"/>
                  <a:gd name="connsiteX43" fmla="*/ 2896 w 10000"/>
                  <a:gd name="connsiteY43" fmla="*/ 0 h 9803"/>
                  <a:gd name="connsiteX0" fmla="*/ 2896 w 10000"/>
                  <a:gd name="connsiteY0" fmla="*/ 0 h 9425"/>
                  <a:gd name="connsiteX1" fmla="*/ 5106 w 10000"/>
                  <a:gd name="connsiteY1" fmla="*/ 88 h 9425"/>
                  <a:gd name="connsiteX2" fmla="*/ 5106 w 10000"/>
                  <a:gd name="connsiteY2" fmla="*/ 2004 h 9425"/>
                  <a:gd name="connsiteX3" fmla="*/ 6229 w 10000"/>
                  <a:gd name="connsiteY3" fmla="*/ 2532 h 9425"/>
                  <a:gd name="connsiteX4" fmla="*/ 6537 w 10000"/>
                  <a:gd name="connsiteY4" fmla="*/ 2356 h 9425"/>
                  <a:gd name="connsiteX5" fmla="*/ 7281 w 10000"/>
                  <a:gd name="connsiteY5" fmla="*/ 2770 h 9425"/>
                  <a:gd name="connsiteX6" fmla="*/ 7719 w 10000"/>
                  <a:gd name="connsiteY6" fmla="*/ 2745 h 9425"/>
                  <a:gd name="connsiteX7" fmla="*/ 8570 w 10000"/>
                  <a:gd name="connsiteY7" fmla="*/ 2331 h 9425"/>
                  <a:gd name="connsiteX8" fmla="*/ 9066 w 10000"/>
                  <a:gd name="connsiteY8" fmla="*/ 2732 h 9425"/>
                  <a:gd name="connsiteX9" fmla="*/ 9492 w 10000"/>
                  <a:gd name="connsiteY9" fmla="*/ 2832 h 9425"/>
                  <a:gd name="connsiteX10" fmla="*/ 9492 w 10000"/>
                  <a:gd name="connsiteY10" fmla="*/ 4386 h 9425"/>
                  <a:gd name="connsiteX11" fmla="*/ 10000 w 10000"/>
                  <a:gd name="connsiteY11" fmla="*/ 5364 h 9425"/>
                  <a:gd name="connsiteX12" fmla="*/ 9882 w 10000"/>
                  <a:gd name="connsiteY12" fmla="*/ 6692 h 9425"/>
                  <a:gd name="connsiteX13" fmla="*/ 9338 w 10000"/>
                  <a:gd name="connsiteY13" fmla="*/ 7219 h 9425"/>
                  <a:gd name="connsiteX14" fmla="*/ 9220 w 10000"/>
                  <a:gd name="connsiteY14" fmla="*/ 6731 h 9425"/>
                  <a:gd name="connsiteX15" fmla="*/ 9066 w 10000"/>
                  <a:gd name="connsiteY15" fmla="*/ 6955 h 9425"/>
                  <a:gd name="connsiteX16" fmla="*/ 9184 w 10000"/>
                  <a:gd name="connsiteY16" fmla="*/ 7268 h 9425"/>
                  <a:gd name="connsiteX17" fmla="*/ 8215 w 10000"/>
                  <a:gd name="connsiteY17" fmla="*/ 8059 h 9425"/>
                  <a:gd name="connsiteX18" fmla="*/ 7979 w 10000"/>
                  <a:gd name="connsiteY18" fmla="*/ 8109 h 9425"/>
                  <a:gd name="connsiteX19" fmla="*/ 7470 w 10000"/>
                  <a:gd name="connsiteY19" fmla="*/ 8496 h 9425"/>
                  <a:gd name="connsiteX20" fmla="*/ 7470 w 10000"/>
                  <a:gd name="connsiteY20" fmla="*/ 8723 h 9425"/>
                  <a:gd name="connsiteX21" fmla="*/ 7317 w 10000"/>
                  <a:gd name="connsiteY21" fmla="*/ 8773 h 9425"/>
                  <a:gd name="connsiteX22" fmla="*/ 7435 w 10000"/>
                  <a:gd name="connsiteY22" fmla="*/ 9036 h 9425"/>
                  <a:gd name="connsiteX23" fmla="*/ 7163 w 10000"/>
                  <a:gd name="connsiteY23" fmla="*/ 9425 h 9425"/>
                  <a:gd name="connsiteX24" fmla="*/ 4799 w 10000"/>
                  <a:gd name="connsiteY24" fmla="*/ 8322 h 9425"/>
                  <a:gd name="connsiteX25" fmla="*/ 4314 w 10000"/>
                  <a:gd name="connsiteY25" fmla="*/ 7268 h 9425"/>
                  <a:gd name="connsiteX26" fmla="*/ 4102 w 10000"/>
                  <a:gd name="connsiteY26" fmla="*/ 7156 h 9425"/>
                  <a:gd name="connsiteX27" fmla="*/ 3842 w 10000"/>
                  <a:gd name="connsiteY27" fmla="*/ 6893 h 9425"/>
                  <a:gd name="connsiteX28" fmla="*/ 3593 w 10000"/>
                  <a:gd name="connsiteY28" fmla="*/ 6893 h 9425"/>
                  <a:gd name="connsiteX29" fmla="*/ 3215 w 10000"/>
                  <a:gd name="connsiteY29" fmla="*/ 6805 h 9425"/>
                  <a:gd name="connsiteX30" fmla="*/ 2931 w 10000"/>
                  <a:gd name="connsiteY30" fmla="*/ 6893 h 9425"/>
                  <a:gd name="connsiteX31" fmla="*/ 2742 w 10000"/>
                  <a:gd name="connsiteY31" fmla="*/ 7432 h 9425"/>
                  <a:gd name="connsiteX32" fmla="*/ 2447 w 10000"/>
                  <a:gd name="connsiteY32" fmla="*/ 7519 h 9425"/>
                  <a:gd name="connsiteX33" fmla="*/ 1809 w 10000"/>
                  <a:gd name="connsiteY33" fmla="*/ 7106 h 9425"/>
                  <a:gd name="connsiteX34" fmla="*/ 1430 w 10000"/>
                  <a:gd name="connsiteY34" fmla="*/ 6605 h 9425"/>
                  <a:gd name="connsiteX35" fmla="*/ 1371 w 10000"/>
                  <a:gd name="connsiteY35" fmla="*/ 6003 h 9425"/>
                  <a:gd name="connsiteX36" fmla="*/ 1099 w 10000"/>
                  <a:gd name="connsiteY36" fmla="*/ 5589 h 9425"/>
                  <a:gd name="connsiteX37" fmla="*/ 461 w 10000"/>
                  <a:gd name="connsiteY37" fmla="*/ 5014 h 9425"/>
                  <a:gd name="connsiteX38" fmla="*/ 0 w 10000"/>
                  <a:gd name="connsiteY38" fmla="*/ 4412 h 9425"/>
                  <a:gd name="connsiteX39" fmla="*/ 0 w 10000"/>
                  <a:gd name="connsiteY39" fmla="*/ 4161 h 9425"/>
                  <a:gd name="connsiteX40" fmla="*/ 1513 w 10000"/>
                  <a:gd name="connsiteY40" fmla="*/ 4173 h 9425"/>
                  <a:gd name="connsiteX41" fmla="*/ 2742 w 10000"/>
                  <a:gd name="connsiteY41" fmla="*/ 4286 h 9425"/>
                  <a:gd name="connsiteX42" fmla="*/ 2896 w 10000"/>
                  <a:gd name="connsiteY42" fmla="*/ 0 h 9425"/>
                  <a:gd name="connsiteX0" fmla="*/ 2896 w 10000"/>
                  <a:gd name="connsiteY0" fmla="*/ 0 h 9587"/>
                  <a:gd name="connsiteX1" fmla="*/ 5106 w 10000"/>
                  <a:gd name="connsiteY1" fmla="*/ 93 h 9587"/>
                  <a:gd name="connsiteX2" fmla="*/ 5106 w 10000"/>
                  <a:gd name="connsiteY2" fmla="*/ 2126 h 9587"/>
                  <a:gd name="connsiteX3" fmla="*/ 6229 w 10000"/>
                  <a:gd name="connsiteY3" fmla="*/ 2686 h 9587"/>
                  <a:gd name="connsiteX4" fmla="*/ 6537 w 10000"/>
                  <a:gd name="connsiteY4" fmla="*/ 2500 h 9587"/>
                  <a:gd name="connsiteX5" fmla="*/ 7281 w 10000"/>
                  <a:gd name="connsiteY5" fmla="*/ 2939 h 9587"/>
                  <a:gd name="connsiteX6" fmla="*/ 7719 w 10000"/>
                  <a:gd name="connsiteY6" fmla="*/ 2912 h 9587"/>
                  <a:gd name="connsiteX7" fmla="*/ 8570 w 10000"/>
                  <a:gd name="connsiteY7" fmla="*/ 2473 h 9587"/>
                  <a:gd name="connsiteX8" fmla="*/ 9066 w 10000"/>
                  <a:gd name="connsiteY8" fmla="*/ 2899 h 9587"/>
                  <a:gd name="connsiteX9" fmla="*/ 9492 w 10000"/>
                  <a:gd name="connsiteY9" fmla="*/ 3005 h 9587"/>
                  <a:gd name="connsiteX10" fmla="*/ 9492 w 10000"/>
                  <a:gd name="connsiteY10" fmla="*/ 4654 h 9587"/>
                  <a:gd name="connsiteX11" fmla="*/ 10000 w 10000"/>
                  <a:gd name="connsiteY11" fmla="*/ 5691 h 9587"/>
                  <a:gd name="connsiteX12" fmla="*/ 9882 w 10000"/>
                  <a:gd name="connsiteY12" fmla="*/ 7100 h 9587"/>
                  <a:gd name="connsiteX13" fmla="*/ 9338 w 10000"/>
                  <a:gd name="connsiteY13" fmla="*/ 7659 h 9587"/>
                  <a:gd name="connsiteX14" fmla="*/ 9220 w 10000"/>
                  <a:gd name="connsiteY14" fmla="*/ 7142 h 9587"/>
                  <a:gd name="connsiteX15" fmla="*/ 9066 w 10000"/>
                  <a:gd name="connsiteY15" fmla="*/ 7379 h 9587"/>
                  <a:gd name="connsiteX16" fmla="*/ 9184 w 10000"/>
                  <a:gd name="connsiteY16" fmla="*/ 7711 h 9587"/>
                  <a:gd name="connsiteX17" fmla="*/ 8215 w 10000"/>
                  <a:gd name="connsiteY17" fmla="*/ 8551 h 9587"/>
                  <a:gd name="connsiteX18" fmla="*/ 7979 w 10000"/>
                  <a:gd name="connsiteY18" fmla="*/ 8604 h 9587"/>
                  <a:gd name="connsiteX19" fmla="*/ 7470 w 10000"/>
                  <a:gd name="connsiteY19" fmla="*/ 9014 h 9587"/>
                  <a:gd name="connsiteX20" fmla="*/ 7470 w 10000"/>
                  <a:gd name="connsiteY20" fmla="*/ 9255 h 9587"/>
                  <a:gd name="connsiteX21" fmla="*/ 7317 w 10000"/>
                  <a:gd name="connsiteY21" fmla="*/ 9308 h 9587"/>
                  <a:gd name="connsiteX22" fmla="*/ 7435 w 10000"/>
                  <a:gd name="connsiteY22" fmla="*/ 9587 h 9587"/>
                  <a:gd name="connsiteX23" fmla="*/ 4799 w 10000"/>
                  <a:gd name="connsiteY23" fmla="*/ 8830 h 9587"/>
                  <a:gd name="connsiteX24" fmla="*/ 4314 w 10000"/>
                  <a:gd name="connsiteY24" fmla="*/ 7711 h 9587"/>
                  <a:gd name="connsiteX25" fmla="*/ 4102 w 10000"/>
                  <a:gd name="connsiteY25" fmla="*/ 7593 h 9587"/>
                  <a:gd name="connsiteX26" fmla="*/ 3842 w 10000"/>
                  <a:gd name="connsiteY26" fmla="*/ 7314 h 9587"/>
                  <a:gd name="connsiteX27" fmla="*/ 3593 w 10000"/>
                  <a:gd name="connsiteY27" fmla="*/ 7314 h 9587"/>
                  <a:gd name="connsiteX28" fmla="*/ 3215 w 10000"/>
                  <a:gd name="connsiteY28" fmla="*/ 7220 h 9587"/>
                  <a:gd name="connsiteX29" fmla="*/ 2931 w 10000"/>
                  <a:gd name="connsiteY29" fmla="*/ 7314 h 9587"/>
                  <a:gd name="connsiteX30" fmla="*/ 2742 w 10000"/>
                  <a:gd name="connsiteY30" fmla="*/ 7885 h 9587"/>
                  <a:gd name="connsiteX31" fmla="*/ 2447 w 10000"/>
                  <a:gd name="connsiteY31" fmla="*/ 7978 h 9587"/>
                  <a:gd name="connsiteX32" fmla="*/ 1809 w 10000"/>
                  <a:gd name="connsiteY32" fmla="*/ 7540 h 9587"/>
                  <a:gd name="connsiteX33" fmla="*/ 1430 w 10000"/>
                  <a:gd name="connsiteY33" fmla="*/ 7008 h 9587"/>
                  <a:gd name="connsiteX34" fmla="*/ 1371 w 10000"/>
                  <a:gd name="connsiteY34" fmla="*/ 6369 h 9587"/>
                  <a:gd name="connsiteX35" fmla="*/ 1099 w 10000"/>
                  <a:gd name="connsiteY35" fmla="*/ 5930 h 9587"/>
                  <a:gd name="connsiteX36" fmla="*/ 461 w 10000"/>
                  <a:gd name="connsiteY36" fmla="*/ 5320 h 9587"/>
                  <a:gd name="connsiteX37" fmla="*/ 0 w 10000"/>
                  <a:gd name="connsiteY37" fmla="*/ 4681 h 9587"/>
                  <a:gd name="connsiteX38" fmla="*/ 0 w 10000"/>
                  <a:gd name="connsiteY38" fmla="*/ 4415 h 9587"/>
                  <a:gd name="connsiteX39" fmla="*/ 1513 w 10000"/>
                  <a:gd name="connsiteY39" fmla="*/ 4428 h 9587"/>
                  <a:gd name="connsiteX40" fmla="*/ 2742 w 10000"/>
                  <a:gd name="connsiteY40" fmla="*/ 4547 h 9587"/>
                  <a:gd name="connsiteX41" fmla="*/ 2896 w 10000"/>
                  <a:gd name="connsiteY41" fmla="*/ 0 h 9587"/>
                  <a:gd name="connsiteX0" fmla="*/ 2896 w 10000"/>
                  <a:gd name="connsiteY0" fmla="*/ 0 h 9709"/>
                  <a:gd name="connsiteX1" fmla="*/ 5106 w 10000"/>
                  <a:gd name="connsiteY1" fmla="*/ 97 h 9709"/>
                  <a:gd name="connsiteX2" fmla="*/ 5106 w 10000"/>
                  <a:gd name="connsiteY2" fmla="*/ 2218 h 9709"/>
                  <a:gd name="connsiteX3" fmla="*/ 6229 w 10000"/>
                  <a:gd name="connsiteY3" fmla="*/ 2802 h 9709"/>
                  <a:gd name="connsiteX4" fmla="*/ 6537 w 10000"/>
                  <a:gd name="connsiteY4" fmla="*/ 2608 h 9709"/>
                  <a:gd name="connsiteX5" fmla="*/ 7281 w 10000"/>
                  <a:gd name="connsiteY5" fmla="*/ 3066 h 9709"/>
                  <a:gd name="connsiteX6" fmla="*/ 7719 w 10000"/>
                  <a:gd name="connsiteY6" fmla="*/ 3037 h 9709"/>
                  <a:gd name="connsiteX7" fmla="*/ 8570 w 10000"/>
                  <a:gd name="connsiteY7" fmla="*/ 2580 h 9709"/>
                  <a:gd name="connsiteX8" fmla="*/ 9066 w 10000"/>
                  <a:gd name="connsiteY8" fmla="*/ 3024 h 9709"/>
                  <a:gd name="connsiteX9" fmla="*/ 9492 w 10000"/>
                  <a:gd name="connsiteY9" fmla="*/ 3134 h 9709"/>
                  <a:gd name="connsiteX10" fmla="*/ 9492 w 10000"/>
                  <a:gd name="connsiteY10" fmla="*/ 4854 h 9709"/>
                  <a:gd name="connsiteX11" fmla="*/ 10000 w 10000"/>
                  <a:gd name="connsiteY11" fmla="*/ 5936 h 9709"/>
                  <a:gd name="connsiteX12" fmla="*/ 9882 w 10000"/>
                  <a:gd name="connsiteY12" fmla="*/ 7406 h 9709"/>
                  <a:gd name="connsiteX13" fmla="*/ 9338 w 10000"/>
                  <a:gd name="connsiteY13" fmla="*/ 7989 h 9709"/>
                  <a:gd name="connsiteX14" fmla="*/ 9220 w 10000"/>
                  <a:gd name="connsiteY14" fmla="*/ 7450 h 9709"/>
                  <a:gd name="connsiteX15" fmla="*/ 9066 w 10000"/>
                  <a:gd name="connsiteY15" fmla="*/ 7697 h 9709"/>
                  <a:gd name="connsiteX16" fmla="*/ 9184 w 10000"/>
                  <a:gd name="connsiteY16" fmla="*/ 8043 h 9709"/>
                  <a:gd name="connsiteX17" fmla="*/ 8215 w 10000"/>
                  <a:gd name="connsiteY17" fmla="*/ 8919 h 9709"/>
                  <a:gd name="connsiteX18" fmla="*/ 7979 w 10000"/>
                  <a:gd name="connsiteY18" fmla="*/ 8975 h 9709"/>
                  <a:gd name="connsiteX19" fmla="*/ 7470 w 10000"/>
                  <a:gd name="connsiteY19" fmla="*/ 9402 h 9709"/>
                  <a:gd name="connsiteX20" fmla="*/ 7470 w 10000"/>
                  <a:gd name="connsiteY20" fmla="*/ 9654 h 9709"/>
                  <a:gd name="connsiteX21" fmla="*/ 7317 w 10000"/>
                  <a:gd name="connsiteY21" fmla="*/ 9709 h 9709"/>
                  <a:gd name="connsiteX22" fmla="*/ 4799 w 10000"/>
                  <a:gd name="connsiteY22" fmla="*/ 9210 h 9709"/>
                  <a:gd name="connsiteX23" fmla="*/ 4314 w 10000"/>
                  <a:gd name="connsiteY23" fmla="*/ 8043 h 9709"/>
                  <a:gd name="connsiteX24" fmla="*/ 4102 w 10000"/>
                  <a:gd name="connsiteY24" fmla="*/ 7920 h 9709"/>
                  <a:gd name="connsiteX25" fmla="*/ 3842 w 10000"/>
                  <a:gd name="connsiteY25" fmla="*/ 7629 h 9709"/>
                  <a:gd name="connsiteX26" fmla="*/ 3593 w 10000"/>
                  <a:gd name="connsiteY26" fmla="*/ 7629 h 9709"/>
                  <a:gd name="connsiteX27" fmla="*/ 3215 w 10000"/>
                  <a:gd name="connsiteY27" fmla="*/ 7531 h 9709"/>
                  <a:gd name="connsiteX28" fmla="*/ 2931 w 10000"/>
                  <a:gd name="connsiteY28" fmla="*/ 7629 h 9709"/>
                  <a:gd name="connsiteX29" fmla="*/ 2742 w 10000"/>
                  <a:gd name="connsiteY29" fmla="*/ 8225 h 9709"/>
                  <a:gd name="connsiteX30" fmla="*/ 2447 w 10000"/>
                  <a:gd name="connsiteY30" fmla="*/ 8322 h 9709"/>
                  <a:gd name="connsiteX31" fmla="*/ 1809 w 10000"/>
                  <a:gd name="connsiteY31" fmla="*/ 7865 h 9709"/>
                  <a:gd name="connsiteX32" fmla="*/ 1430 w 10000"/>
                  <a:gd name="connsiteY32" fmla="*/ 7310 h 9709"/>
                  <a:gd name="connsiteX33" fmla="*/ 1371 w 10000"/>
                  <a:gd name="connsiteY33" fmla="*/ 6643 h 9709"/>
                  <a:gd name="connsiteX34" fmla="*/ 1099 w 10000"/>
                  <a:gd name="connsiteY34" fmla="*/ 6185 h 9709"/>
                  <a:gd name="connsiteX35" fmla="*/ 461 w 10000"/>
                  <a:gd name="connsiteY35" fmla="*/ 5549 h 9709"/>
                  <a:gd name="connsiteX36" fmla="*/ 0 w 10000"/>
                  <a:gd name="connsiteY36" fmla="*/ 4883 h 9709"/>
                  <a:gd name="connsiteX37" fmla="*/ 0 w 10000"/>
                  <a:gd name="connsiteY37" fmla="*/ 4605 h 9709"/>
                  <a:gd name="connsiteX38" fmla="*/ 1513 w 10000"/>
                  <a:gd name="connsiteY38" fmla="*/ 4619 h 9709"/>
                  <a:gd name="connsiteX39" fmla="*/ 2742 w 10000"/>
                  <a:gd name="connsiteY39" fmla="*/ 4743 h 9709"/>
                  <a:gd name="connsiteX40" fmla="*/ 2896 w 10000"/>
                  <a:gd name="connsiteY40" fmla="*/ 0 h 9709"/>
                  <a:gd name="connsiteX0" fmla="*/ 2896 w 10000"/>
                  <a:gd name="connsiteY0" fmla="*/ 0 h 9943"/>
                  <a:gd name="connsiteX1" fmla="*/ 5106 w 10000"/>
                  <a:gd name="connsiteY1" fmla="*/ 100 h 9943"/>
                  <a:gd name="connsiteX2" fmla="*/ 5106 w 10000"/>
                  <a:gd name="connsiteY2" fmla="*/ 2284 h 9943"/>
                  <a:gd name="connsiteX3" fmla="*/ 6229 w 10000"/>
                  <a:gd name="connsiteY3" fmla="*/ 2886 h 9943"/>
                  <a:gd name="connsiteX4" fmla="*/ 6537 w 10000"/>
                  <a:gd name="connsiteY4" fmla="*/ 2686 h 9943"/>
                  <a:gd name="connsiteX5" fmla="*/ 7281 w 10000"/>
                  <a:gd name="connsiteY5" fmla="*/ 3158 h 9943"/>
                  <a:gd name="connsiteX6" fmla="*/ 7719 w 10000"/>
                  <a:gd name="connsiteY6" fmla="*/ 3128 h 9943"/>
                  <a:gd name="connsiteX7" fmla="*/ 8570 w 10000"/>
                  <a:gd name="connsiteY7" fmla="*/ 2657 h 9943"/>
                  <a:gd name="connsiteX8" fmla="*/ 9066 w 10000"/>
                  <a:gd name="connsiteY8" fmla="*/ 3115 h 9943"/>
                  <a:gd name="connsiteX9" fmla="*/ 9492 w 10000"/>
                  <a:gd name="connsiteY9" fmla="*/ 3228 h 9943"/>
                  <a:gd name="connsiteX10" fmla="*/ 9492 w 10000"/>
                  <a:gd name="connsiteY10" fmla="*/ 4999 h 9943"/>
                  <a:gd name="connsiteX11" fmla="*/ 10000 w 10000"/>
                  <a:gd name="connsiteY11" fmla="*/ 6114 h 9943"/>
                  <a:gd name="connsiteX12" fmla="*/ 9882 w 10000"/>
                  <a:gd name="connsiteY12" fmla="*/ 7628 h 9943"/>
                  <a:gd name="connsiteX13" fmla="*/ 9338 w 10000"/>
                  <a:gd name="connsiteY13" fmla="*/ 8228 h 9943"/>
                  <a:gd name="connsiteX14" fmla="*/ 9220 w 10000"/>
                  <a:gd name="connsiteY14" fmla="*/ 7673 h 9943"/>
                  <a:gd name="connsiteX15" fmla="*/ 9066 w 10000"/>
                  <a:gd name="connsiteY15" fmla="*/ 7928 h 9943"/>
                  <a:gd name="connsiteX16" fmla="*/ 9184 w 10000"/>
                  <a:gd name="connsiteY16" fmla="*/ 8284 h 9943"/>
                  <a:gd name="connsiteX17" fmla="*/ 8215 w 10000"/>
                  <a:gd name="connsiteY17" fmla="*/ 9186 h 9943"/>
                  <a:gd name="connsiteX18" fmla="*/ 7979 w 10000"/>
                  <a:gd name="connsiteY18" fmla="*/ 9244 h 9943"/>
                  <a:gd name="connsiteX19" fmla="*/ 7470 w 10000"/>
                  <a:gd name="connsiteY19" fmla="*/ 9684 h 9943"/>
                  <a:gd name="connsiteX20" fmla="*/ 7470 w 10000"/>
                  <a:gd name="connsiteY20" fmla="*/ 9943 h 9943"/>
                  <a:gd name="connsiteX21" fmla="*/ 4799 w 10000"/>
                  <a:gd name="connsiteY21" fmla="*/ 9486 h 9943"/>
                  <a:gd name="connsiteX22" fmla="*/ 4314 w 10000"/>
                  <a:gd name="connsiteY22" fmla="*/ 8284 h 9943"/>
                  <a:gd name="connsiteX23" fmla="*/ 4102 w 10000"/>
                  <a:gd name="connsiteY23" fmla="*/ 8157 h 9943"/>
                  <a:gd name="connsiteX24" fmla="*/ 3842 w 10000"/>
                  <a:gd name="connsiteY24" fmla="*/ 7858 h 9943"/>
                  <a:gd name="connsiteX25" fmla="*/ 3593 w 10000"/>
                  <a:gd name="connsiteY25" fmla="*/ 7858 h 9943"/>
                  <a:gd name="connsiteX26" fmla="*/ 3215 w 10000"/>
                  <a:gd name="connsiteY26" fmla="*/ 7757 h 9943"/>
                  <a:gd name="connsiteX27" fmla="*/ 2931 w 10000"/>
                  <a:gd name="connsiteY27" fmla="*/ 7858 h 9943"/>
                  <a:gd name="connsiteX28" fmla="*/ 2742 w 10000"/>
                  <a:gd name="connsiteY28" fmla="*/ 8472 h 9943"/>
                  <a:gd name="connsiteX29" fmla="*/ 2447 w 10000"/>
                  <a:gd name="connsiteY29" fmla="*/ 8571 h 9943"/>
                  <a:gd name="connsiteX30" fmla="*/ 1809 w 10000"/>
                  <a:gd name="connsiteY30" fmla="*/ 8101 h 9943"/>
                  <a:gd name="connsiteX31" fmla="*/ 1430 w 10000"/>
                  <a:gd name="connsiteY31" fmla="*/ 7529 h 9943"/>
                  <a:gd name="connsiteX32" fmla="*/ 1371 w 10000"/>
                  <a:gd name="connsiteY32" fmla="*/ 6842 h 9943"/>
                  <a:gd name="connsiteX33" fmla="*/ 1099 w 10000"/>
                  <a:gd name="connsiteY33" fmla="*/ 6370 h 9943"/>
                  <a:gd name="connsiteX34" fmla="*/ 461 w 10000"/>
                  <a:gd name="connsiteY34" fmla="*/ 5715 h 9943"/>
                  <a:gd name="connsiteX35" fmla="*/ 0 w 10000"/>
                  <a:gd name="connsiteY35" fmla="*/ 5029 h 9943"/>
                  <a:gd name="connsiteX36" fmla="*/ 0 w 10000"/>
                  <a:gd name="connsiteY36" fmla="*/ 4743 h 9943"/>
                  <a:gd name="connsiteX37" fmla="*/ 1513 w 10000"/>
                  <a:gd name="connsiteY37" fmla="*/ 4757 h 9943"/>
                  <a:gd name="connsiteX38" fmla="*/ 2742 w 10000"/>
                  <a:gd name="connsiteY38" fmla="*/ 4885 h 9943"/>
                  <a:gd name="connsiteX39" fmla="*/ 2896 w 10000"/>
                  <a:gd name="connsiteY39" fmla="*/ 0 h 9943"/>
                  <a:gd name="connsiteX0" fmla="*/ 2896 w 10000"/>
                  <a:gd name="connsiteY0" fmla="*/ 0 h 9740"/>
                  <a:gd name="connsiteX1" fmla="*/ 5106 w 10000"/>
                  <a:gd name="connsiteY1" fmla="*/ 101 h 9740"/>
                  <a:gd name="connsiteX2" fmla="*/ 5106 w 10000"/>
                  <a:gd name="connsiteY2" fmla="*/ 2297 h 9740"/>
                  <a:gd name="connsiteX3" fmla="*/ 6229 w 10000"/>
                  <a:gd name="connsiteY3" fmla="*/ 2903 h 9740"/>
                  <a:gd name="connsiteX4" fmla="*/ 6537 w 10000"/>
                  <a:gd name="connsiteY4" fmla="*/ 2701 h 9740"/>
                  <a:gd name="connsiteX5" fmla="*/ 7281 w 10000"/>
                  <a:gd name="connsiteY5" fmla="*/ 3176 h 9740"/>
                  <a:gd name="connsiteX6" fmla="*/ 7719 w 10000"/>
                  <a:gd name="connsiteY6" fmla="*/ 3146 h 9740"/>
                  <a:gd name="connsiteX7" fmla="*/ 8570 w 10000"/>
                  <a:gd name="connsiteY7" fmla="*/ 2672 h 9740"/>
                  <a:gd name="connsiteX8" fmla="*/ 9066 w 10000"/>
                  <a:gd name="connsiteY8" fmla="*/ 3133 h 9740"/>
                  <a:gd name="connsiteX9" fmla="*/ 9492 w 10000"/>
                  <a:gd name="connsiteY9" fmla="*/ 3247 h 9740"/>
                  <a:gd name="connsiteX10" fmla="*/ 9492 w 10000"/>
                  <a:gd name="connsiteY10" fmla="*/ 5028 h 9740"/>
                  <a:gd name="connsiteX11" fmla="*/ 10000 w 10000"/>
                  <a:gd name="connsiteY11" fmla="*/ 6149 h 9740"/>
                  <a:gd name="connsiteX12" fmla="*/ 9882 w 10000"/>
                  <a:gd name="connsiteY12" fmla="*/ 7672 h 9740"/>
                  <a:gd name="connsiteX13" fmla="*/ 9338 w 10000"/>
                  <a:gd name="connsiteY13" fmla="*/ 8275 h 9740"/>
                  <a:gd name="connsiteX14" fmla="*/ 9220 w 10000"/>
                  <a:gd name="connsiteY14" fmla="*/ 7717 h 9740"/>
                  <a:gd name="connsiteX15" fmla="*/ 9066 w 10000"/>
                  <a:gd name="connsiteY15" fmla="*/ 7973 h 9740"/>
                  <a:gd name="connsiteX16" fmla="*/ 9184 w 10000"/>
                  <a:gd name="connsiteY16" fmla="*/ 8331 h 9740"/>
                  <a:gd name="connsiteX17" fmla="*/ 8215 w 10000"/>
                  <a:gd name="connsiteY17" fmla="*/ 9239 h 9740"/>
                  <a:gd name="connsiteX18" fmla="*/ 7979 w 10000"/>
                  <a:gd name="connsiteY18" fmla="*/ 9297 h 9740"/>
                  <a:gd name="connsiteX19" fmla="*/ 7470 w 10000"/>
                  <a:gd name="connsiteY19" fmla="*/ 9740 h 9740"/>
                  <a:gd name="connsiteX20" fmla="*/ 4799 w 10000"/>
                  <a:gd name="connsiteY20" fmla="*/ 9540 h 9740"/>
                  <a:gd name="connsiteX21" fmla="*/ 4314 w 10000"/>
                  <a:gd name="connsiteY21" fmla="*/ 8331 h 9740"/>
                  <a:gd name="connsiteX22" fmla="*/ 4102 w 10000"/>
                  <a:gd name="connsiteY22" fmla="*/ 8204 h 9740"/>
                  <a:gd name="connsiteX23" fmla="*/ 3842 w 10000"/>
                  <a:gd name="connsiteY23" fmla="*/ 7903 h 9740"/>
                  <a:gd name="connsiteX24" fmla="*/ 3593 w 10000"/>
                  <a:gd name="connsiteY24" fmla="*/ 7903 h 9740"/>
                  <a:gd name="connsiteX25" fmla="*/ 3215 w 10000"/>
                  <a:gd name="connsiteY25" fmla="*/ 7801 h 9740"/>
                  <a:gd name="connsiteX26" fmla="*/ 2931 w 10000"/>
                  <a:gd name="connsiteY26" fmla="*/ 7903 h 9740"/>
                  <a:gd name="connsiteX27" fmla="*/ 2742 w 10000"/>
                  <a:gd name="connsiteY27" fmla="*/ 8521 h 9740"/>
                  <a:gd name="connsiteX28" fmla="*/ 2447 w 10000"/>
                  <a:gd name="connsiteY28" fmla="*/ 8620 h 9740"/>
                  <a:gd name="connsiteX29" fmla="*/ 1809 w 10000"/>
                  <a:gd name="connsiteY29" fmla="*/ 8147 h 9740"/>
                  <a:gd name="connsiteX30" fmla="*/ 1430 w 10000"/>
                  <a:gd name="connsiteY30" fmla="*/ 7572 h 9740"/>
                  <a:gd name="connsiteX31" fmla="*/ 1371 w 10000"/>
                  <a:gd name="connsiteY31" fmla="*/ 6881 h 9740"/>
                  <a:gd name="connsiteX32" fmla="*/ 1099 w 10000"/>
                  <a:gd name="connsiteY32" fmla="*/ 6407 h 9740"/>
                  <a:gd name="connsiteX33" fmla="*/ 461 w 10000"/>
                  <a:gd name="connsiteY33" fmla="*/ 5748 h 9740"/>
                  <a:gd name="connsiteX34" fmla="*/ 0 w 10000"/>
                  <a:gd name="connsiteY34" fmla="*/ 5058 h 9740"/>
                  <a:gd name="connsiteX35" fmla="*/ 0 w 10000"/>
                  <a:gd name="connsiteY35" fmla="*/ 4770 h 9740"/>
                  <a:gd name="connsiteX36" fmla="*/ 1513 w 10000"/>
                  <a:gd name="connsiteY36" fmla="*/ 4784 h 9740"/>
                  <a:gd name="connsiteX37" fmla="*/ 2742 w 10000"/>
                  <a:gd name="connsiteY37" fmla="*/ 4913 h 9740"/>
                  <a:gd name="connsiteX38" fmla="*/ 2896 w 10000"/>
                  <a:gd name="connsiteY38" fmla="*/ 0 h 9740"/>
                  <a:gd name="connsiteX0" fmla="*/ 2896 w 10000"/>
                  <a:gd name="connsiteY0" fmla="*/ 0 h 9795"/>
                  <a:gd name="connsiteX1" fmla="*/ 5106 w 10000"/>
                  <a:gd name="connsiteY1" fmla="*/ 104 h 9795"/>
                  <a:gd name="connsiteX2" fmla="*/ 5106 w 10000"/>
                  <a:gd name="connsiteY2" fmla="*/ 2358 h 9795"/>
                  <a:gd name="connsiteX3" fmla="*/ 6229 w 10000"/>
                  <a:gd name="connsiteY3" fmla="*/ 2980 h 9795"/>
                  <a:gd name="connsiteX4" fmla="*/ 6537 w 10000"/>
                  <a:gd name="connsiteY4" fmla="*/ 2773 h 9795"/>
                  <a:gd name="connsiteX5" fmla="*/ 7281 w 10000"/>
                  <a:gd name="connsiteY5" fmla="*/ 3261 h 9795"/>
                  <a:gd name="connsiteX6" fmla="*/ 7719 w 10000"/>
                  <a:gd name="connsiteY6" fmla="*/ 3230 h 9795"/>
                  <a:gd name="connsiteX7" fmla="*/ 8570 w 10000"/>
                  <a:gd name="connsiteY7" fmla="*/ 2743 h 9795"/>
                  <a:gd name="connsiteX8" fmla="*/ 9066 w 10000"/>
                  <a:gd name="connsiteY8" fmla="*/ 3217 h 9795"/>
                  <a:gd name="connsiteX9" fmla="*/ 9492 w 10000"/>
                  <a:gd name="connsiteY9" fmla="*/ 3334 h 9795"/>
                  <a:gd name="connsiteX10" fmla="*/ 9492 w 10000"/>
                  <a:gd name="connsiteY10" fmla="*/ 5162 h 9795"/>
                  <a:gd name="connsiteX11" fmla="*/ 10000 w 10000"/>
                  <a:gd name="connsiteY11" fmla="*/ 6313 h 9795"/>
                  <a:gd name="connsiteX12" fmla="*/ 9882 w 10000"/>
                  <a:gd name="connsiteY12" fmla="*/ 7877 h 9795"/>
                  <a:gd name="connsiteX13" fmla="*/ 9338 w 10000"/>
                  <a:gd name="connsiteY13" fmla="*/ 8496 h 9795"/>
                  <a:gd name="connsiteX14" fmla="*/ 9220 w 10000"/>
                  <a:gd name="connsiteY14" fmla="*/ 7923 h 9795"/>
                  <a:gd name="connsiteX15" fmla="*/ 9066 w 10000"/>
                  <a:gd name="connsiteY15" fmla="*/ 8186 h 9795"/>
                  <a:gd name="connsiteX16" fmla="*/ 9184 w 10000"/>
                  <a:gd name="connsiteY16" fmla="*/ 8553 h 9795"/>
                  <a:gd name="connsiteX17" fmla="*/ 8215 w 10000"/>
                  <a:gd name="connsiteY17" fmla="*/ 9486 h 9795"/>
                  <a:gd name="connsiteX18" fmla="*/ 7979 w 10000"/>
                  <a:gd name="connsiteY18" fmla="*/ 9545 h 9795"/>
                  <a:gd name="connsiteX19" fmla="*/ 4799 w 10000"/>
                  <a:gd name="connsiteY19" fmla="*/ 9795 h 9795"/>
                  <a:gd name="connsiteX20" fmla="*/ 4314 w 10000"/>
                  <a:gd name="connsiteY20" fmla="*/ 8553 h 9795"/>
                  <a:gd name="connsiteX21" fmla="*/ 4102 w 10000"/>
                  <a:gd name="connsiteY21" fmla="*/ 8423 h 9795"/>
                  <a:gd name="connsiteX22" fmla="*/ 3842 w 10000"/>
                  <a:gd name="connsiteY22" fmla="*/ 8114 h 9795"/>
                  <a:gd name="connsiteX23" fmla="*/ 3593 w 10000"/>
                  <a:gd name="connsiteY23" fmla="*/ 8114 h 9795"/>
                  <a:gd name="connsiteX24" fmla="*/ 3215 w 10000"/>
                  <a:gd name="connsiteY24" fmla="*/ 8009 h 9795"/>
                  <a:gd name="connsiteX25" fmla="*/ 2931 w 10000"/>
                  <a:gd name="connsiteY25" fmla="*/ 8114 h 9795"/>
                  <a:gd name="connsiteX26" fmla="*/ 2742 w 10000"/>
                  <a:gd name="connsiteY26" fmla="*/ 8748 h 9795"/>
                  <a:gd name="connsiteX27" fmla="*/ 2447 w 10000"/>
                  <a:gd name="connsiteY27" fmla="*/ 8850 h 9795"/>
                  <a:gd name="connsiteX28" fmla="*/ 1809 w 10000"/>
                  <a:gd name="connsiteY28" fmla="*/ 8364 h 9795"/>
                  <a:gd name="connsiteX29" fmla="*/ 1430 w 10000"/>
                  <a:gd name="connsiteY29" fmla="*/ 7774 h 9795"/>
                  <a:gd name="connsiteX30" fmla="*/ 1371 w 10000"/>
                  <a:gd name="connsiteY30" fmla="*/ 7065 h 9795"/>
                  <a:gd name="connsiteX31" fmla="*/ 1099 w 10000"/>
                  <a:gd name="connsiteY31" fmla="*/ 6578 h 9795"/>
                  <a:gd name="connsiteX32" fmla="*/ 461 w 10000"/>
                  <a:gd name="connsiteY32" fmla="*/ 5901 h 9795"/>
                  <a:gd name="connsiteX33" fmla="*/ 0 w 10000"/>
                  <a:gd name="connsiteY33" fmla="*/ 5193 h 9795"/>
                  <a:gd name="connsiteX34" fmla="*/ 0 w 10000"/>
                  <a:gd name="connsiteY34" fmla="*/ 4897 h 9795"/>
                  <a:gd name="connsiteX35" fmla="*/ 1513 w 10000"/>
                  <a:gd name="connsiteY35" fmla="*/ 4912 h 9795"/>
                  <a:gd name="connsiteX36" fmla="*/ 2742 w 10000"/>
                  <a:gd name="connsiteY36" fmla="*/ 5044 h 9795"/>
                  <a:gd name="connsiteX37" fmla="*/ 2896 w 10000"/>
                  <a:gd name="connsiteY37" fmla="*/ 0 h 9795"/>
                  <a:gd name="connsiteX0" fmla="*/ 2896 w 10000"/>
                  <a:gd name="connsiteY0" fmla="*/ 0 h 10000"/>
                  <a:gd name="connsiteX1" fmla="*/ 5106 w 10000"/>
                  <a:gd name="connsiteY1" fmla="*/ 106 h 10000"/>
                  <a:gd name="connsiteX2" fmla="*/ 5106 w 10000"/>
                  <a:gd name="connsiteY2" fmla="*/ 2407 h 10000"/>
                  <a:gd name="connsiteX3" fmla="*/ 6229 w 10000"/>
                  <a:gd name="connsiteY3" fmla="*/ 3042 h 10000"/>
                  <a:gd name="connsiteX4" fmla="*/ 6537 w 10000"/>
                  <a:gd name="connsiteY4" fmla="*/ 2831 h 10000"/>
                  <a:gd name="connsiteX5" fmla="*/ 7281 w 10000"/>
                  <a:gd name="connsiteY5" fmla="*/ 3329 h 10000"/>
                  <a:gd name="connsiteX6" fmla="*/ 7719 w 10000"/>
                  <a:gd name="connsiteY6" fmla="*/ 3298 h 10000"/>
                  <a:gd name="connsiteX7" fmla="*/ 8570 w 10000"/>
                  <a:gd name="connsiteY7" fmla="*/ 2800 h 10000"/>
                  <a:gd name="connsiteX8" fmla="*/ 9066 w 10000"/>
                  <a:gd name="connsiteY8" fmla="*/ 3284 h 10000"/>
                  <a:gd name="connsiteX9" fmla="*/ 9492 w 10000"/>
                  <a:gd name="connsiteY9" fmla="*/ 3404 h 10000"/>
                  <a:gd name="connsiteX10" fmla="*/ 9492 w 10000"/>
                  <a:gd name="connsiteY10" fmla="*/ 5270 h 10000"/>
                  <a:gd name="connsiteX11" fmla="*/ 10000 w 10000"/>
                  <a:gd name="connsiteY11" fmla="*/ 6445 h 10000"/>
                  <a:gd name="connsiteX12" fmla="*/ 9882 w 10000"/>
                  <a:gd name="connsiteY12" fmla="*/ 8042 h 10000"/>
                  <a:gd name="connsiteX13" fmla="*/ 9338 w 10000"/>
                  <a:gd name="connsiteY13" fmla="*/ 8674 h 10000"/>
                  <a:gd name="connsiteX14" fmla="*/ 9220 w 10000"/>
                  <a:gd name="connsiteY14" fmla="*/ 8089 h 10000"/>
                  <a:gd name="connsiteX15" fmla="*/ 9066 w 10000"/>
                  <a:gd name="connsiteY15" fmla="*/ 8357 h 10000"/>
                  <a:gd name="connsiteX16" fmla="*/ 9184 w 10000"/>
                  <a:gd name="connsiteY16" fmla="*/ 8732 h 10000"/>
                  <a:gd name="connsiteX17" fmla="*/ 8215 w 10000"/>
                  <a:gd name="connsiteY17" fmla="*/ 9685 h 10000"/>
                  <a:gd name="connsiteX18" fmla="*/ 4799 w 10000"/>
                  <a:gd name="connsiteY18" fmla="*/ 10000 h 10000"/>
                  <a:gd name="connsiteX19" fmla="*/ 4314 w 10000"/>
                  <a:gd name="connsiteY19" fmla="*/ 8732 h 10000"/>
                  <a:gd name="connsiteX20" fmla="*/ 4102 w 10000"/>
                  <a:gd name="connsiteY20" fmla="*/ 8599 h 10000"/>
                  <a:gd name="connsiteX21" fmla="*/ 3842 w 10000"/>
                  <a:gd name="connsiteY21" fmla="*/ 8284 h 10000"/>
                  <a:gd name="connsiteX22" fmla="*/ 3593 w 10000"/>
                  <a:gd name="connsiteY22" fmla="*/ 8284 h 10000"/>
                  <a:gd name="connsiteX23" fmla="*/ 3215 w 10000"/>
                  <a:gd name="connsiteY23" fmla="*/ 8177 h 10000"/>
                  <a:gd name="connsiteX24" fmla="*/ 2931 w 10000"/>
                  <a:gd name="connsiteY24" fmla="*/ 8284 h 10000"/>
                  <a:gd name="connsiteX25" fmla="*/ 2742 w 10000"/>
                  <a:gd name="connsiteY25" fmla="*/ 8931 h 10000"/>
                  <a:gd name="connsiteX26" fmla="*/ 2447 w 10000"/>
                  <a:gd name="connsiteY26" fmla="*/ 9035 h 10000"/>
                  <a:gd name="connsiteX27" fmla="*/ 1809 w 10000"/>
                  <a:gd name="connsiteY27" fmla="*/ 8539 h 10000"/>
                  <a:gd name="connsiteX28" fmla="*/ 1430 w 10000"/>
                  <a:gd name="connsiteY28" fmla="*/ 7937 h 10000"/>
                  <a:gd name="connsiteX29" fmla="*/ 1371 w 10000"/>
                  <a:gd name="connsiteY29" fmla="*/ 7213 h 10000"/>
                  <a:gd name="connsiteX30" fmla="*/ 1099 w 10000"/>
                  <a:gd name="connsiteY30" fmla="*/ 6716 h 10000"/>
                  <a:gd name="connsiteX31" fmla="*/ 461 w 10000"/>
                  <a:gd name="connsiteY31" fmla="*/ 6025 h 10000"/>
                  <a:gd name="connsiteX32" fmla="*/ 0 w 10000"/>
                  <a:gd name="connsiteY32" fmla="*/ 5302 h 10000"/>
                  <a:gd name="connsiteX33" fmla="*/ 0 w 10000"/>
                  <a:gd name="connsiteY33" fmla="*/ 4999 h 10000"/>
                  <a:gd name="connsiteX34" fmla="*/ 1513 w 10000"/>
                  <a:gd name="connsiteY34" fmla="*/ 5015 h 10000"/>
                  <a:gd name="connsiteX35" fmla="*/ 2742 w 10000"/>
                  <a:gd name="connsiteY35" fmla="*/ 5150 h 10000"/>
                  <a:gd name="connsiteX36" fmla="*/ 2896 w 10000"/>
                  <a:gd name="connsiteY36" fmla="*/ 0 h 10000"/>
                  <a:gd name="connsiteX0" fmla="*/ 2896 w 10000"/>
                  <a:gd name="connsiteY0" fmla="*/ 0 h 10000"/>
                  <a:gd name="connsiteX1" fmla="*/ 5106 w 10000"/>
                  <a:gd name="connsiteY1" fmla="*/ 106 h 10000"/>
                  <a:gd name="connsiteX2" fmla="*/ 5106 w 10000"/>
                  <a:gd name="connsiteY2" fmla="*/ 2407 h 10000"/>
                  <a:gd name="connsiteX3" fmla="*/ 6229 w 10000"/>
                  <a:gd name="connsiteY3" fmla="*/ 3042 h 10000"/>
                  <a:gd name="connsiteX4" fmla="*/ 6537 w 10000"/>
                  <a:gd name="connsiteY4" fmla="*/ 2831 h 10000"/>
                  <a:gd name="connsiteX5" fmla="*/ 7281 w 10000"/>
                  <a:gd name="connsiteY5" fmla="*/ 3329 h 10000"/>
                  <a:gd name="connsiteX6" fmla="*/ 7719 w 10000"/>
                  <a:gd name="connsiteY6" fmla="*/ 3298 h 10000"/>
                  <a:gd name="connsiteX7" fmla="*/ 8570 w 10000"/>
                  <a:gd name="connsiteY7" fmla="*/ 2800 h 10000"/>
                  <a:gd name="connsiteX8" fmla="*/ 9066 w 10000"/>
                  <a:gd name="connsiteY8" fmla="*/ 3284 h 10000"/>
                  <a:gd name="connsiteX9" fmla="*/ 9492 w 10000"/>
                  <a:gd name="connsiteY9" fmla="*/ 3404 h 10000"/>
                  <a:gd name="connsiteX10" fmla="*/ 9492 w 10000"/>
                  <a:gd name="connsiteY10" fmla="*/ 5270 h 10000"/>
                  <a:gd name="connsiteX11" fmla="*/ 10000 w 10000"/>
                  <a:gd name="connsiteY11" fmla="*/ 6445 h 10000"/>
                  <a:gd name="connsiteX12" fmla="*/ 9882 w 10000"/>
                  <a:gd name="connsiteY12" fmla="*/ 8042 h 10000"/>
                  <a:gd name="connsiteX13" fmla="*/ 9338 w 10000"/>
                  <a:gd name="connsiteY13" fmla="*/ 8674 h 10000"/>
                  <a:gd name="connsiteX14" fmla="*/ 9220 w 10000"/>
                  <a:gd name="connsiteY14" fmla="*/ 8089 h 10000"/>
                  <a:gd name="connsiteX15" fmla="*/ 9066 w 10000"/>
                  <a:gd name="connsiteY15" fmla="*/ 8357 h 10000"/>
                  <a:gd name="connsiteX16" fmla="*/ 9184 w 10000"/>
                  <a:gd name="connsiteY16" fmla="*/ 8732 h 10000"/>
                  <a:gd name="connsiteX17" fmla="*/ 4799 w 10000"/>
                  <a:gd name="connsiteY17" fmla="*/ 10000 h 10000"/>
                  <a:gd name="connsiteX18" fmla="*/ 4314 w 10000"/>
                  <a:gd name="connsiteY18" fmla="*/ 8732 h 10000"/>
                  <a:gd name="connsiteX19" fmla="*/ 4102 w 10000"/>
                  <a:gd name="connsiteY19" fmla="*/ 8599 h 10000"/>
                  <a:gd name="connsiteX20" fmla="*/ 3842 w 10000"/>
                  <a:gd name="connsiteY20" fmla="*/ 8284 h 10000"/>
                  <a:gd name="connsiteX21" fmla="*/ 3593 w 10000"/>
                  <a:gd name="connsiteY21" fmla="*/ 8284 h 10000"/>
                  <a:gd name="connsiteX22" fmla="*/ 3215 w 10000"/>
                  <a:gd name="connsiteY22" fmla="*/ 8177 h 10000"/>
                  <a:gd name="connsiteX23" fmla="*/ 2931 w 10000"/>
                  <a:gd name="connsiteY23" fmla="*/ 8284 h 10000"/>
                  <a:gd name="connsiteX24" fmla="*/ 2742 w 10000"/>
                  <a:gd name="connsiteY24" fmla="*/ 8931 h 10000"/>
                  <a:gd name="connsiteX25" fmla="*/ 2447 w 10000"/>
                  <a:gd name="connsiteY25" fmla="*/ 9035 h 10000"/>
                  <a:gd name="connsiteX26" fmla="*/ 1809 w 10000"/>
                  <a:gd name="connsiteY26" fmla="*/ 8539 h 10000"/>
                  <a:gd name="connsiteX27" fmla="*/ 1430 w 10000"/>
                  <a:gd name="connsiteY27" fmla="*/ 7937 h 10000"/>
                  <a:gd name="connsiteX28" fmla="*/ 1371 w 10000"/>
                  <a:gd name="connsiteY28" fmla="*/ 7213 h 10000"/>
                  <a:gd name="connsiteX29" fmla="*/ 1099 w 10000"/>
                  <a:gd name="connsiteY29" fmla="*/ 6716 h 10000"/>
                  <a:gd name="connsiteX30" fmla="*/ 461 w 10000"/>
                  <a:gd name="connsiteY30" fmla="*/ 6025 h 10000"/>
                  <a:gd name="connsiteX31" fmla="*/ 0 w 10000"/>
                  <a:gd name="connsiteY31" fmla="*/ 5302 h 10000"/>
                  <a:gd name="connsiteX32" fmla="*/ 0 w 10000"/>
                  <a:gd name="connsiteY32" fmla="*/ 4999 h 10000"/>
                  <a:gd name="connsiteX33" fmla="*/ 1513 w 10000"/>
                  <a:gd name="connsiteY33" fmla="*/ 5015 h 10000"/>
                  <a:gd name="connsiteX34" fmla="*/ 2742 w 10000"/>
                  <a:gd name="connsiteY34" fmla="*/ 5150 h 10000"/>
                  <a:gd name="connsiteX35" fmla="*/ 2896 w 10000"/>
                  <a:gd name="connsiteY35" fmla="*/ 0 h 10000"/>
                  <a:gd name="connsiteX0" fmla="*/ 2896 w 10000"/>
                  <a:gd name="connsiteY0" fmla="*/ 0 h 10000"/>
                  <a:gd name="connsiteX1" fmla="*/ 5106 w 10000"/>
                  <a:gd name="connsiteY1" fmla="*/ 106 h 10000"/>
                  <a:gd name="connsiteX2" fmla="*/ 5106 w 10000"/>
                  <a:gd name="connsiteY2" fmla="*/ 2407 h 10000"/>
                  <a:gd name="connsiteX3" fmla="*/ 6229 w 10000"/>
                  <a:gd name="connsiteY3" fmla="*/ 3042 h 10000"/>
                  <a:gd name="connsiteX4" fmla="*/ 6537 w 10000"/>
                  <a:gd name="connsiteY4" fmla="*/ 2831 h 10000"/>
                  <a:gd name="connsiteX5" fmla="*/ 7281 w 10000"/>
                  <a:gd name="connsiteY5" fmla="*/ 3329 h 10000"/>
                  <a:gd name="connsiteX6" fmla="*/ 7719 w 10000"/>
                  <a:gd name="connsiteY6" fmla="*/ 3298 h 10000"/>
                  <a:gd name="connsiteX7" fmla="*/ 8570 w 10000"/>
                  <a:gd name="connsiteY7" fmla="*/ 2800 h 10000"/>
                  <a:gd name="connsiteX8" fmla="*/ 9066 w 10000"/>
                  <a:gd name="connsiteY8" fmla="*/ 3284 h 10000"/>
                  <a:gd name="connsiteX9" fmla="*/ 9492 w 10000"/>
                  <a:gd name="connsiteY9" fmla="*/ 3404 h 10000"/>
                  <a:gd name="connsiteX10" fmla="*/ 9492 w 10000"/>
                  <a:gd name="connsiteY10" fmla="*/ 5270 h 10000"/>
                  <a:gd name="connsiteX11" fmla="*/ 10000 w 10000"/>
                  <a:gd name="connsiteY11" fmla="*/ 6445 h 10000"/>
                  <a:gd name="connsiteX12" fmla="*/ 9882 w 10000"/>
                  <a:gd name="connsiteY12" fmla="*/ 8042 h 10000"/>
                  <a:gd name="connsiteX13" fmla="*/ 9338 w 10000"/>
                  <a:gd name="connsiteY13" fmla="*/ 8674 h 10000"/>
                  <a:gd name="connsiteX14" fmla="*/ 9220 w 10000"/>
                  <a:gd name="connsiteY14" fmla="*/ 8089 h 10000"/>
                  <a:gd name="connsiteX15" fmla="*/ 9066 w 10000"/>
                  <a:gd name="connsiteY15" fmla="*/ 8357 h 10000"/>
                  <a:gd name="connsiteX16" fmla="*/ 4799 w 10000"/>
                  <a:gd name="connsiteY16" fmla="*/ 10000 h 10000"/>
                  <a:gd name="connsiteX17" fmla="*/ 4314 w 10000"/>
                  <a:gd name="connsiteY17" fmla="*/ 8732 h 10000"/>
                  <a:gd name="connsiteX18" fmla="*/ 4102 w 10000"/>
                  <a:gd name="connsiteY18" fmla="*/ 8599 h 10000"/>
                  <a:gd name="connsiteX19" fmla="*/ 3842 w 10000"/>
                  <a:gd name="connsiteY19" fmla="*/ 8284 h 10000"/>
                  <a:gd name="connsiteX20" fmla="*/ 3593 w 10000"/>
                  <a:gd name="connsiteY20" fmla="*/ 8284 h 10000"/>
                  <a:gd name="connsiteX21" fmla="*/ 3215 w 10000"/>
                  <a:gd name="connsiteY21" fmla="*/ 8177 h 10000"/>
                  <a:gd name="connsiteX22" fmla="*/ 2931 w 10000"/>
                  <a:gd name="connsiteY22" fmla="*/ 8284 h 10000"/>
                  <a:gd name="connsiteX23" fmla="*/ 2742 w 10000"/>
                  <a:gd name="connsiteY23" fmla="*/ 8931 h 10000"/>
                  <a:gd name="connsiteX24" fmla="*/ 2447 w 10000"/>
                  <a:gd name="connsiteY24" fmla="*/ 9035 h 10000"/>
                  <a:gd name="connsiteX25" fmla="*/ 1809 w 10000"/>
                  <a:gd name="connsiteY25" fmla="*/ 8539 h 10000"/>
                  <a:gd name="connsiteX26" fmla="*/ 1430 w 10000"/>
                  <a:gd name="connsiteY26" fmla="*/ 7937 h 10000"/>
                  <a:gd name="connsiteX27" fmla="*/ 1371 w 10000"/>
                  <a:gd name="connsiteY27" fmla="*/ 7213 h 10000"/>
                  <a:gd name="connsiteX28" fmla="*/ 1099 w 10000"/>
                  <a:gd name="connsiteY28" fmla="*/ 6716 h 10000"/>
                  <a:gd name="connsiteX29" fmla="*/ 461 w 10000"/>
                  <a:gd name="connsiteY29" fmla="*/ 6025 h 10000"/>
                  <a:gd name="connsiteX30" fmla="*/ 0 w 10000"/>
                  <a:gd name="connsiteY30" fmla="*/ 5302 h 10000"/>
                  <a:gd name="connsiteX31" fmla="*/ 0 w 10000"/>
                  <a:gd name="connsiteY31" fmla="*/ 4999 h 10000"/>
                  <a:gd name="connsiteX32" fmla="*/ 1513 w 10000"/>
                  <a:gd name="connsiteY32" fmla="*/ 5015 h 10000"/>
                  <a:gd name="connsiteX33" fmla="*/ 2742 w 10000"/>
                  <a:gd name="connsiteY33" fmla="*/ 5150 h 10000"/>
                  <a:gd name="connsiteX34" fmla="*/ 2896 w 10000"/>
                  <a:gd name="connsiteY34" fmla="*/ 0 h 10000"/>
                  <a:gd name="connsiteX0" fmla="*/ 2896 w 10000"/>
                  <a:gd name="connsiteY0" fmla="*/ 0 h 10000"/>
                  <a:gd name="connsiteX1" fmla="*/ 5106 w 10000"/>
                  <a:gd name="connsiteY1" fmla="*/ 106 h 10000"/>
                  <a:gd name="connsiteX2" fmla="*/ 5106 w 10000"/>
                  <a:gd name="connsiteY2" fmla="*/ 2407 h 10000"/>
                  <a:gd name="connsiteX3" fmla="*/ 6229 w 10000"/>
                  <a:gd name="connsiteY3" fmla="*/ 3042 h 10000"/>
                  <a:gd name="connsiteX4" fmla="*/ 6537 w 10000"/>
                  <a:gd name="connsiteY4" fmla="*/ 2831 h 10000"/>
                  <a:gd name="connsiteX5" fmla="*/ 7281 w 10000"/>
                  <a:gd name="connsiteY5" fmla="*/ 3329 h 10000"/>
                  <a:gd name="connsiteX6" fmla="*/ 7719 w 10000"/>
                  <a:gd name="connsiteY6" fmla="*/ 3298 h 10000"/>
                  <a:gd name="connsiteX7" fmla="*/ 8570 w 10000"/>
                  <a:gd name="connsiteY7" fmla="*/ 2800 h 10000"/>
                  <a:gd name="connsiteX8" fmla="*/ 9066 w 10000"/>
                  <a:gd name="connsiteY8" fmla="*/ 3284 h 10000"/>
                  <a:gd name="connsiteX9" fmla="*/ 9492 w 10000"/>
                  <a:gd name="connsiteY9" fmla="*/ 3404 h 10000"/>
                  <a:gd name="connsiteX10" fmla="*/ 9492 w 10000"/>
                  <a:gd name="connsiteY10" fmla="*/ 5270 h 10000"/>
                  <a:gd name="connsiteX11" fmla="*/ 10000 w 10000"/>
                  <a:gd name="connsiteY11" fmla="*/ 6445 h 10000"/>
                  <a:gd name="connsiteX12" fmla="*/ 9882 w 10000"/>
                  <a:gd name="connsiteY12" fmla="*/ 8042 h 10000"/>
                  <a:gd name="connsiteX13" fmla="*/ 9338 w 10000"/>
                  <a:gd name="connsiteY13" fmla="*/ 8674 h 10000"/>
                  <a:gd name="connsiteX14" fmla="*/ 9220 w 10000"/>
                  <a:gd name="connsiteY14" fmla="*/ 8089 h 10000"/>
                  <a:gd name="connsiteX15" fmla="*/ 4799 w 10000"/>
                  <a:gd name="connsiteY15" fmla="*/ 10000 h 10000"/>
                  <a:gd name="connsiteX16" fmla="*/ 4314 w 10000"/>
                  <a:gd name="connsiteY16" fmla="*/ 8732 h 10000"/>
                  <a:gd name="connsiteX17" fmla="*/ 4102 w 10000"/>
                  <a:gd name="connsiteY17" fmla="*/ 8599 h 10000"/>
                  <a:gd name="connsiteX18" fmla="*/ 3842 w 10000"/>
                  <a:gd name="connsiteY18" fmla="*/ 8284 h 10000"/>
                  <a:gd name="connsiteX19" fmla="*/ 3593 w 10000"/>
                  <a:gd name="connsiteY19" fmla="*/ 8284 h 10000"/>
                  <a:gd name="connsiteX20" fmla="*/ 3215 w 10000"/>
                  <a:gd name="connsiteY20" fmla="*/ 8177 h 10000"/>
                  <a:gd name="connsiteX21" fmla="*/ 2931 w 10000"/>
                  <a:gd name="connsiteY21" fmla="*/ 8284 h 10000"/>
                  <a:gd name="connsiteX22" fmla="*/ 2742 w 10000"/>
                  <a:gd name="connsiteY22" fmla="*/ 8931 h 10000"/>
                  <a:gd name="connsiteX23" fmla="*/ 2447 w 10000"/>
                  <a:gd name="connsiteY23" fmla="*/ 9035 h 10000"/>
                  <a:gd name="connsiteX24" fmla="*/ 1809 w 10000"/>
                  <a:gd name="connsiteY24" fmla="*/ 8539 h 10000"/>
                  <a:gd name="connsiteX25" fmla="*/ 1430 w 10000"/>
                  <a:gd name="connsiteY25" fmla="*/ 7937 h 10000"/>
                  <a:gd name="connsiteX26" fmla="*/ 1371 w 10000"/>
                  <a:gd name="connsiteY26" fmla="*/ 7213 h 10000"/>
                  <a:gd name="connsiteX27" fmla="*/ 1099 w 10000"/>
                  <a:gd name="connsiteY27" fmla="*/ 6716 h 10000"/>
                  <a:gd name="connsiteX28" fmla="*/ 461 w 10000"/>
                  <a:gd name="connsiteY28" fmla="*/ 6025 h 10000"/>
                  <a:gd name="connsiteX29" fmla="*/ 0 w 10000"/>
                  <a:gd name="connsiteY29" fmla="*/ 5302 h 10000"/>
                  <a:gd name="connsiteX30" fmla="*/ 0 w 10000"/>
                  <a:gd name="connsiteY30" fmla="*/ 4999 h 10000"/>
                  <a:gd name="connsiteX31" fmla="*/ 1513 w 10000"/>
                  <a:gd name="connsiteY31" fmla="*/ 5015 h 10000"/>
                  <a:gd name="connsiteX32" fmla="*/ 2742 w 10000"/>
                  <a:gd name="connsiteY32" fmla="*/ 5150 h 10000"/>
                  <a:gd name="connsiteX33" fmla="*/ 2896 w 10000"/>
                  <a:gd name="connsiteY33" fmla="*/ 0 h 10000"/>
                  <a:gd name="connsiteX0" fmla="*/ 2896 w 10000"/>
                  <a:gd name="connsiteY0" fmla="*/ 0 h 10000"/>
                  <a:gd name="connsiteX1" fmla="*/ 5106 w 10000"/>
                  <a:gd name="connsiteY1" fmla="*/ 106 h 10000"/>
                  <a:gd name="connsiteX2" fmla="*/ 5106 w 10000"/>
                  <a:gd name="connsiteY2" fmla="*/ 2407 h 10000"/>
                  <a:gd name="connsiteX3" fmla="*/ 6229 w 10000"/>
                  <a:gd name="connsiteY3" fmla="*/ 3042 h 10000"/>
                  <a:gd name="connsiteX4" fmla="*/ 6537 w 10000"/>
                  <a:gd name="connsiteY4" fmla="*/ 2831 h 10000"/>
                  <a:gd name="connsiteX5" fmla="*/ 7281 w 10000"/>
                  <a:gd name="connsiteY5" fmla="*/ 3329 h 10000"/>
                  <a:gd name="connsiteX6" fmla="*/ 7719 w 10000"/>
                  <a:gd name="connsiteY6" fmla="*/ 3298 h 10000"/>
                  <a:gd name="connsiteX7" fmla="*/ 8570 w 10000"/>
                  <a:gd name="connsiteY7" fmla="*/ 2800 h 10000"/>
                  <a:gd name="connsiteX8" fmla="*/ 9066 w 10000"/>
                  <a:gd name="connsiteY8" fmla="*/ 3284 h 10000"/>
                  <a:gd name="connsiteX9" fmla="*/ 9492 w 10000"/>
                  <a:gd name="connsiteY9" fmla="*/ 3404 h 10000"/>
                  <a:gd name="connsiteX10" fmla="*/ 9492 w 10000"/>
                  <a:gd name="connsiteY10" fmla="*/ 5270 h 10000"/>
                  <a:gd name="connsiteX11" fmla="*/ 10000 w 10000"/>
                  <a:gd name="connsiteY11" fmla="*/ 6445 h 10000"/>
                  <a:gd name="connsiteX12" fmla="*/ 9882 w 10000"/>
                  <a:gd name="connsiteY12" fmla="*/ 8042 h 10000"/>
                  <a:gd name="connsiteX13" fmla="*/ 9338 w 10000"/>
                  <a:gd name="connsiteY13" fmla="*/ 8674 h 10000"/>
                  <a:gd name="connsiteX14" fmla="*/ 4799 w 10000"/>
                  <a:gd name="connsiteY14" fmla="*/ 10000 h 10000"/>
                  <a:gd name="connsiteX15" fmla="*/ 4314 w 10000"/>
                  <a:gd name="connsiteY15" fmla="*/ 8732 h 10000"/>
                  <a:gd name="connsiteX16" fmla="*/ 4102 w 10000"/>
                  <a:gd name="connsiteY16" fmla="*/ 8599 h 10000"/>
                  <a:gd name="connsiteX17" fmla="*/ 3842 w 10000"/>
                  <a:gd name="connsiteY17" fmla="*/ 8284 h 10000"/>
                  <a:gd name="connsiteX18" fmla="*/ 3593 w 10000"/>
                  <a:gd name="connsiteY18" fmla="*/ 8284 h 10000"/>
                  <a:gd name="connsiteX19" fmla="*/ 3215 w 10000"/>
                  <a:gd name="connsiteY19" fmla="*/ 8177 h 10000"/>
                  <a:gd name="connsiteX20" fmla="*/ 2931 w 10000"/>
                  <a:gd name="connsiteY20" fmla="*/ 8284 h 10000"/>
                  <a:gd name="connsiteX21" fmla="*/ 2742 w 10000"/>
                  <a:gd name="connsiteY21" fmla="*/ 8931 h 10000"/>
                  <a:gd name="connsiteX22" fmla="*/ 2447 w 10000"/>
                  <a:gd name="connsiteY22" fmla="*/ 9035 h 10000"/>
                  <a:gd name="connsiteX23" fmla="*/ 1809 w 10000"/>
                  <a:gd name="connsiteY23" fmla="*/ 8539 h 10000"/>
                  <a:gd name="connsiteX24" fmla="*/ 1430 w 10000"/>
                  <a:gd name="connsiteY24" fmla="*/ 7937 h 10000"/>
                  <a:gd name="connsiteX25" fmla="*/ 1371 w 10000"/>
                  <a:gd name="connsiteY25" fmla="*/ 7213 h 10000"/>
                  <a:gd name="connsiteX26" fmla="*/ 1099 w 10000"/>
                  <a:gd name="connsiteY26" fmla="*/ 6716 h 10000"/>
                  <a:gd name="connsiteX27" fmla="*/ 461 w 10000"/>
                  <a:gd name="connsiteY27" fmla="*/ 6025 h 10000"/>
                  <a:gd name="connsiteX28" fmla="*/ 0 w 10000"/>
                  <a:gd name="connsiteY28" fmla="*/ 5302 h 10000"/>
                  <a:gd name="connsiteX29" fmla="*/ 0 w 10000"/>
                  <a:gd name="connsiteY29" fmla="*/ 4999 h 10000"/>
                  <a:gd name="connsiteX30" fmla="*/ 1513 w 10000"/>
                  <a:gd name="connsiteY30" fmla="*/ 5015 h 10000"/>
                  <a:gd name="connsiteX31" fmla="*/ 2742 w 10000"/>
                  <a:gd name="connsiteY31" fmla="*/ 5150 h 10000"/>
                  <a:gd name="connsiteX32" fmla="*/ 2896 w 10000"/>
                  <a:gd name="connsiteY32" fmla="*/ 0 h 10000"/>
                  <a:gd name="connsiteX0" fmla="*/ 2896 w 10000"/>
                  <a:gd name="connsiteY0" fmla="*/ 0 h 10000"/>
                  <a:gd name="connsiteX1" fmla="*/ 5106 w 10000"/>
                  <a:gd name="connsiteY1" fmla="*/ 106 h 10000"/>
                  <a:gd name="connsiteX2" fmla="*/ 5106 w 10000"/>
                  <a:gd name="connsiteY2" fmla="*/ 2407 h 10000"/>
                  <a:gd name="connsiteX3" fmla="*/ 6229 w 10000"/>
                  <a:gd name="connsiteY3" fmla="*/ 3042 h 10000"/>
                  <a:gd name="connsiteX4" fmla="*/ 6537 w 10000"/>
                  <a:gd name="connsiteY4" fmla="*/ 2831 h 10000"/>
                  <a:gd name="connsiteX5" fmla="*/ 7281 w 10000"/>
                  <a:gd name="connsiteY5" fmla="*/ 3329 h 10000"/>
                  <a:gd name="connsiteX6" fmla="*/ 7719 w 10000"/>
                  <a:gd name="connsiteY6" fmla="*/ 3298 h 10000"/>
                  <a:gd name="connsiteX7" fmla="*/ 8570 w 10000"/>
                  <a:gd name="connsiteY7" fmla="*/ 2800 h 10000"/>
                  <a:gd name="connsiteX8" fmla="*/ 9066 w 10000"/>
                  <a:gd name="connsiteY8" fmla="*/ 3284 h 10000"/>
                  <a:gd name="connsiteX9" fmla="*/ 9492 w 10000"/>
                  <a:gd name="connsiteY9" fmla="*/ 3404 h 10000"/>
                  <a:gd name="connsiteX10" fmla="*/ 9492 w 10000"/>
                  <a:gd name="connsiteY10" fmla="*/ 5270 h 10000"/>
                  <a:gd name="connsiteX11" fmla="*/ 10000 w 10000"/>
                  <a:gd name="connsiteY11" fmla="*/ 6445 h 10000"/>
                  <a:gd name="connsiteX12" fmla="*/ 9882 w 10000"/>
                  <a:gd name="connsiteY12" fmla="*/ 8042 h 10000"/>
                  <a:gd name="connsiteX13" fmla="*/ 4799 w 10000"/>
                  <a:gd name="connsiteY13" fmla="*/ 10000 h 10000"/>
                  <a:gd name="connsiteX14" fmla="*/ 4314 w 10000"/>
                  <a:gd name="connsiteY14" fmla="*/ 8732 h 10000"/>
                  <a:gd name="connsiteX15" fmla="*/ 4102 w 10000"/>
                  <a:gd name="connsiteY15" fmla="*/ 8599 h 10000"/>
                  <a:gd name="connsiteX16" fmla="*/ 3842 w 10000"/>
                  <a:gd name="connsiteY16" fmla="*/ 8284 h 10000"/>
                  <a:gd name="connsiteX17" fmla="*/ 3593 w 10000"/>
                  <a:gd name="connsiteY17" fmla="*/ 8284 h 10000"/>
                  <a:gd name="connsiteX18" fmla="*/ 3215 w 10000"/>
                  <a:gd name="connsiteY18" fmla="*/ 8177 h 10000"/>
                  <a:gd name="connsiteX19" fmla="*/ 2931 w 10000"/>
                  <a:gd name="connsiteY19" fmla="*/ 8284 h 10000"/>
                  <a:gd name="connsiteX20" fmla="*/ 2742 w 10000"/>
                  <a:gd name="connsiteY20" fmla="*/ 8931 h 10000"/>
                  <a:gd name="connsiteX21" fmla="*/ 2447 w 10000"/>
                  <a:gd name="connsiteY21" fmla="*/ 9035 h 10000"/>
                  <a:gd name="connsiteX22" fmla="*/ 1809 w 10000"/>
                  <a:gd name="connsiteY22" fmla="*/ 8539 h 10000"/>
                  <a:gd name="connsiteX23" fmla="*/ 1430 w 10000"/>
                  <a:gd name="connsiteY23" fmla="*/ 7937 h 10000"/>
                  <a:gd name="connsiteX24" fmla="*/ 1371 w 10000"/>
                  <a:gd name="connsiteY24" fmla="*/ 7213 h 10000"/>
                  <a:gd name="connsiteX25" fmla="*/ 1099 w 10000"/>
                  <a:gd name="connsiteY25" fmla="*/ 6716 h 10000"/>
                  <a:gd name="connsiteX26" fmla="*/ 461 w 10000"/>
                  <a:gd name="connsiteY26" fmla="*/ 6025 h 10000"/>
                  <a:gd name="connsiteX27" fmla="*/ 0 w 10000"/>
                  <a:gd name="connsiteY27" fmla="*/ 5302 h 10000"/>
                  <a:gd name="connsiteX28" fmla="*/ 0 w 10000"/>
                  <a:gd name="connsiteY28" fmla="*/ 4999 h 10000"/>
                  <a:gd name="connsiteX29" fmla="*/ 1513 w 10000"/>
                  <a:gd name="connsiteY29" fmla="*/ 5015 h 10000"/>
                  <a:gd name="connsiteX30" fmla="*/ 2742 w 10000"/>
                  <a:gd name="connsiteY30" fmla="*/ 5150 h 10000"/>
                  <a:gd name="connsiteX31" fmla="*/ 2896 w 10000"/>
                  <a:gd name="connsiteY31" fmla="*/ 0 h 10000"/>
                  <a:gd name="connsiteX0" fmla="*/ 2896 w 10000"/>
                  <a:gd name="connsiteY0" fmla="*/ 0 h 10000"/>
                  <a:gd name="connsiteX1" fmla="*/ 5106 w 10000"/>
                  <a:gd name="connsiteY1" fmla="*/ 106 h 10000"/>
                  <a:gd name="connsiteX2" fmla="*/ 5106 w 10000"/>
                  <a:gd name="connsiteY2" fmla="*/ 2407 h 10000"/>
                  <a:gd name="connsiteX3" fmla="*/ 6229 w 10000"/>
                  <a:gd name="connsiteY3" fmla="*/ 3042 h 10000"/>
                  <a:gd name="connsiteX4" fmla="*/ 6537 w 10000"/>
                  <a:gd name="connsiteY4" fmla="*/ 2831 h 10000"/>
                  <a:gd name="connsiteX5" fmla="*/ 7281 w 10000"/>
                  <a:gd name="connsiteY5" fmla="*/ 3329 h 10000"/>
                  <a:gd name="connsiteX6" fmla="*/ 7719 w 10000"/>
                  <a:gd name="connsiteY6" fmla="*/ 3298 h 10000"/>
                  <a:gd name="connsiteX7" fmla="*/ 8570 w 10000"/>
                  <a:gd name="connsiteY7" fmla="*/ 2800 h 10000"/>
                  <a:gd name="connsiteX8" fmla="*/ 9066 w 10000"/>
                  <a:gd name="connsiteY8" fmla="*/ 3284 h 10000"/>
                  <a:gd name="connsiteX9" fmla="*/ 9492 w 10000"/>
                  <a:gd name="connsiteY9" fmla="*/ 3404 h 10000"/>
                  <a:gd name="connsiteX10" fmla="*/ 9492 w 10000"/>
                  <a:gd name="connsiteY10" fmla="*/ 5270 h 10000"/>
                  <a:gd name="connsiteX11" fmla="*/ 10000 w 10000"/>
                  <a:gd name="connsiteY11" fmla="*/ 6445 h 10000"/>
                  <a:gd name="connsiteX12" fmla="*/ 4799 w 10000"/>
                  <a:gd name="connsiteY12" fmla="*/ 10000 h 10000"/>
                  <a:gd name="connsiteX13" fmla="*/ 4314 w 10000"/>
                  <a:gd name="connsiteY13" fmla="*/ 8732 h 10000"/>
                  <a:gd name="connsiteX14" fmla="*/ 4102 w 10000"/>
                  <a:gd name="connsiteY14" fmla="*/ 8599 h 10000"/>
                  <a:gd name="connsiteX15" fmla="*/ 3842 w 10000"/>
                  <a:gd name="connsiteY15" fmla="*/ 8284 h 10000"/>
                  <a:gd name="connsiteX16" fmla="*/ 3593 w 10000"/>
                  <a:gd name="connsiteY16" fmla="*/ 8284 h 10000"/>
                  <a:gd name="connsiteX17" fmla="*/ 3215 w 10000"/>
                  <a:gd name="connsiteY17" fmla="*/ 8177 h 10000"/>
                  <a:gd name="connsiteX18" fmla="*/ 2931 w 10000"/>
                  <a:gd name="connsiteY18" fmla="*/ 8284 h 10000"/>
                  <a:gd name="connsiteX19" fmla="*/ 2742 w 10000"/>
                  <a:gd name="connsiteY19" fmla="*/ 8931 h 10000"/>
                  <a:gd name="connsiteX20" fmla="*/ 2447 w 10000"/>
                  <a:gd name="connsiteY20" fmla="*/ 9035 h 10000"/>
                  <a:gd name="connsiteX21" fmla="*/ 1809 w 10000"/>
                  <a:gd name="connsiteY21" fmla="*/ 8539 h 10000"/>
                  <a:gd name="connsiteX22" fmla="*/ 1430 w 10000"/>
                  <a:gd name="connsiteY22" fmla="*/ 7937 h 10000"/>
                  <a:gd name="connsiteX23" fmla="*/ 1371 w 10000"/>
                  <a:gd name="connsiteY23" fmla="*/ 7213 h 10000"/>
                  <a:gd name="connsiteX24" fmla="*/ 1099 w 10000"/>
                  <a:gd name="connsiteY24" fmla="*/ 6716 h 10000"/>
                  <a:gd name="connsiteX25" fmla="*/ 461 w 10000"/>
                  <a:gd name="connsiteY25" fmla="*/ 6025 h 10000"/>
                  <a:gd name="connsiteX26" fmla="*/ 0 w 10000"/>
                  <a:gd name="connsiteY26" fmla="*/ 5302 h 10000"/>
                  <a:gd name="connsiteX27" fmla="*/ 0 w 10000"/>
                  <a:gd name="connsiteY27" fmla="*/ 4999 h 10000"/>
                  <a:gd name="connsiteX28" fmla="*/ 1513 w 10000"/>
                  <a:gd name="connsiteY28" fmla="*/ 5015 h 10000"/>
                  <a:gd name="connsiteX29" fmla="*/ 2742 w 10000"/>
                  <a:gd name="connsiteY29" fmla="*/ 5150 h 10000"/>
                  <a:gd name="connsiteX30" fmla="*/ 2896 w 10000"/>
                  <a:gd name="connsiteY30" fmla="*/ 0 h 10000"/>
                  <a:gd name="connsiteX0" fmla="*/ 2896 w 9492"/>
                  <a:gd name="connsiteY0" fmla="*/ 0 h 10000"/>
                  <a:gd name="connsiteX1" fmla="*/ 5106 w 9492"/>
                  <a:gd name="connsiteY1" fmla="*/ 106 h 10000"/>
                  <a:gd name="connsiteX2" fmla="*/ 5106 w 9492"/>
                  <a:gd name="connsiteY2" fmla="*/ 2407 h 10000"/>
                  <a:gd name="connsiteX3" fmla="*/ 6229 w 9492"/>
                  <a:gd name="connsiteY3" fmla="*/ 3042 h 10000"/>
                  <a:gd name="connsiteX4" fmla="*/ 6537 w 9492"/>
                  <a:gd name="connsiteY4" fmla="*/ 2831 h 10000"/>
                  <a:gd name="connsiteX5" fmla="*/ 7281 w 9492"/>
                  <a:gd name="connsiteY5" fmla="*/ 3329 h 10000"/>
                  <a:gd name="connsiteX6" fmla="*/ 7719 w 9492"/>
                  <a:gd name="connsiteY6" fmla="*/ 3298 h 10000"/>
                  <a:gd name="connsiteX7" fmla="*/ 8570 w 9492"/>
                  <a:gd name="connsiteY7" fmla="*/ 2800 h 10000"/>
                  <a:gd name="connsiteX8" fmla="*/ 9066 w 9492"/>
                  <a:gd name="connsiteY8" fmla="*/ 3284 h 10000"/>
                  <a:gd name="connsiteX9" fmla="*/ 9492 w 9492"/>
                  <a:gd name="connsiteY9" fmla="*/ 3404 h 10000"/>
                  <a:gd name="connsiteX10" fmla="*/ 9492 w 9492"/>
                  <a:gd name="connsiteY10" fmla="*/ 5270 h 10000"/>
                  <a:gd name="connsiteX11" fmla="*/ 4799 w 9492"/>
                  <a:gd name="connsiteY11" fmla="*/ 10000 h 10000"/>
                  <a:gd name="connsiteX12" fmla="*/ 4314 w 9492"/>
                  <a:gd name="connsiteY12" fmla="*/ 8732 h 10000"/>
                  <a:gd name="connsiteX13" fmla="*/ 4102 w 9492"/>
                  <a:gd name="connsiteY13" fmla="*/ 8599 h 10000"/>
                  <a:gd name="connsiteX14" fmla="*/ 3842 w 9492"/>
                  <a:gd name="connsiteY14" fmla="*/ 8284 h 10000"/>
                  <a:gd name="connsiteX15" fmla="*/ 3593 w 9492"/>
                  <a:gd name="connsiteY15" fmla="*/ 8284 h 10000"/>
                  <a:gd name="connsiteX16" fmla="*/ 3215 w 9492"/>
                  <a:gd name="connsiteY16" fmla="*/ 8177 h 10000"/>
                  <a:gd name="connsiteX17" fmla="*/ 2931 w 9492"/>
                  <a:gd name="connsiteY17" fmla="*/ 8284 h 10000"/>
                  <a:gd name="connsiteX18" fmla="*/ 2742 w 9492"/>
                  <a:gd name="connsiteY18" fmla="*/ 8931 h 10000"/>
                  <a:gd name="connsiteX19" fmla="*/ 2447 w 9492"/>
                  <a:gd name="connsiteY19" fmla="*/ 9035 h 10000"/>
                  <a:gd name="connsiteX20" fmla="*/ 1809 w 9492"/>
                  <a:gd name="connsiteY20" fmla="*/ 8539 h 10000"/>
                  <a:gd name="connsiteX21" fmla="*/ 1430 w 9492"/>
                  <a:gd name="connsiteY21" fmla="*/ 7937 h 10000"/>
                  <a:gd name="connsiteX22" fmla="*/ 1371 w 9492"/>
                  <a:gd name="connsiteY22" fmla="*/ 7213 h 10000"/>
                  <a:gd name="connsiteX23" fmla="*/ 1099 w 9492"/>
                  <a:gd name="connsiteY23" fmla="*/ 6716 h 10000"/>
                  <a:gd name="connsiteX24" fmla="*/ 461 w 9492"/>
                  <a:gd name="connsiteY24" fmla="*/ 6025 h 10000"/>
                  <a:gd name="connsiteX25" fmla="*/ 0 w 9492"/>
                  <a:gd name="connsiteY25" fmla="*/ 5302 h 10000"/>
                  <a:gd name="connsiteX26" fmla="*/ 0 w 9492"/>
                  <a:gd name="connsiteY26" fmla="*/ 4999 h 10000"/>
                  <a:gd name="connsiteX27" fmla="*/ 1513 w 9492"/>
                  <a:gd name="connsiteY27" fmla="*/ 5015 h 10000"/>
                  <a:gd name="connsiteX28" fmla="*/ 2742 w 9492"/>
                  <a:gd name="connsiteY28" fmla="*/ 5150 h 10000"/>
                  <a:gd name="connsiteX29" fmla="*/ 2896 w 9492"/>
                  <a:gd name="connsiteY29" fmla="*/ 0 h 10000"/>
                  <a:gd name="connsiteX0" fmla="*/ 3051 w 10000"/>
                  <a:gd name="connsiteY0" fmla="*/ 0 h 10000"/>
                  <a:gd name="connsiteX1" fmla="*/ 5379 w 10000"/>
                  <a:gd name="connsiteY1" fmla="*/ 106 h 10000"/>
                  <a:gd name="connsiteX2" fmla="*/ 5379 w 10000"/>
                  <a:gd name="connsiteY2" fmla="*/ 2407 h 10000"/>
                  <a:gd name="connsiteX3" fmla="*/ 6562 w 10000"/>
                  <a:gd name="connsiteY3" fmla="*/ 3042 h 10000"/>
                  <a:gd name="connsiteX4" fmla="*/ 6887 w 10000"/>
                  <a:gd name="connsiteY4" fmla="*/ 2831 h 10000"/>
                  <a:gd name="connsiteX5" fmla="*/ 7671 w 10000"/>
                  <a:gd name="connsiteY5" fmla="*/ 3329 h 10000"/>
                  <a:gd name="connsiteX6" fmla="*/ 8132 w 10000"/>
                  <a:gd name="connsiteY6" fmla="*/ 3298 h 10000"/>
                  <a:gd name="connsiteX7" fmla="*/ 9029 w 10000"/>
                  <a:gd name="connsiteY7" fmla="*/ 2800 h 10000"/>
                  <a:gd name="connsiteX8" fmla="*/ 9551 w 10000"/>
                  <a:gd name="connsiteY8" fmla="*/ 3284 h 10000"/>
                  <a:gd name="connsiteX9" fmla="*/ 10000 w 10000"/>
                  <a:gd name="connsiteY9" fmla="*/ 3404 h 10000"/>
                  <a:gd name="connsiteX10" fmla="*/ 5056 w 10000"/>
                  <a:gd name="connsiteY10" fmla="*/ 10000 h 10000"/>
                  <a:gd name="connsiteX11" fmla="*/ 4545 w 10000"/>
                  <a:gd name="connsiteY11" fmla="*/ 8732 h 10000"/>
                  <a:gd name="connsiteX12" fmla="*/ 4322 w 10000"/>
                  <a:gd name="connsiteY12" fmla="*/ 8599 h 10000"/>
                  <a:gd name="connsiteX13" fmla="*/ 4048 w 10000"/>
                  <a:gd name="connsiteY13" fmla="*/ 8284 h 10000"/>
                  <a:gd name="connsiteX14" fmla="*/ 3785 w 10000"/>
                  <a:gd name="connsiteY14" fmla="*/ 8284 h 10000"/>
                  <a:gd name="connsiteX15" fmla="*/ 3387 w 10000"/>
                  <a:gd name="connsiteY15" fmla="*/ 8177 h 10000"/>
                  <a:gd name="connsiteX16" fmla="*/ 3088 w 10000"/>
                  <a:gd name="connsiteY16" fmla="*/ 8284 h 10000"/>
                  <a:gd name="connsiteX17" fmla="*/ 2889 w 10000"/>
                  <a:gd name="connsiteY17" fmla="*/ 8931 h 10000"/>
                  <a:gd name="connsiteX18" fmla="*/ 2578 w 10000"/>
                  <a:gd name="connsiteY18" fmla="*/ 9035 h 10000"/>
                  <a:gd name="connsiteX19" fmla="*/ 1906 w 10000"/>
                  <a:gd name="connsiteY19" fmla="*/ 8539 h 10000"/>
                  <a:gd name="connsiteX20" fmla="*/ 1507 w 10000"/>
                  <a:gd name="connsiteY20" fmla="*/ 7937 h 10000"/>
                  <a:gd name="connsiteX21" fmla="*/ 1444 w 10000"/>
                  <a:gd name="connsiteY21" fmla="*/ 7213 h 10000"/>
                  <a:gd name="connsiteX22" fmla="*/ 1158 w 10000"/>
                  <a:gd name="connsiteY22" fmla="*/ 6716 h 10000"/>
                  <a:gd name="connsiteX23" fmla="*/ 486 w 10000"/>
                  <a:gd name="connsiteY23" fmla="*/ 6025 h 10000"/>
                  <a:gd name="connsiteX24" fmla="*/ 0 w 10000"/>
                  <a:gd name="connsiteY24" fmla="*/ 5302 h 10000"/>
                  <a:gd name="connsiteX25" fmla="*/ 0 w 10000"/>
                  <a:gd name="connsiteY25" fmla="*/ 4999 h 10000"/>
                  <a:gd name="connsiteX26" fmla="*/ 1594 w 10000"/>
                  <a:gd name="connsiteY26" fmla="*/ 5015 h 10000"/>
                  <a:gd name="connsiteX27" fmla="*/ 2889 w 10000"/>
                  <a:gd name="connsiteY27" fmla="*/ 5150 h 10000"/>
                  <a:gd name="connsiteX28" fmla="*/ 3051 w 10000"/>
                  <a:gd name="connsiteY28" fmla="*/ 0 h 10000"/>
                  <a:gd name="connsiteX0" fmla="*/ 3051 w 10000"/>
                  <a:gd name="connsiteY0" fmla="*/ 0 h 9166"/>
                  <a:gd name="connsiteX1" fmla="*/ 5379 w 10000"/>
                  <a:gd name="connsiteY1" fmla="*/ 106 h 9166"/>
                  <a:gd name="connsiteX2" fmla="*/ 5379 w 10000"/>
                  <a:gd name="connsiteY2" fmla="*/ 2407 h 9166"/>
                  <a:gd name="connsiteX3" fmla="*/ 6562 w 10000"/>
                  <a:gd name="connsiteY3" fmla="*/ 3042 h 9166"/>
                  <a:gd name="connsiteX4" fmla="*/ 6887 w 10000"/>
                  <a:gd name="connsiteY4" fmla="*/ 2831 h 9166"/>
                  <a:gd name="connsiteX5" fmla="*/ 7671 w 10000"/>
                  <a:gd name="connsiteY5" fmla="*/ 3329 h 9166"/>
                  <a:gd name="connsiteX6" fmla="*/ 8132 w 10000"/>
                  <a:gd name="connsiteY6" fmla="*/ 3298 h 9166"/>
                  <a:gd name="connsiteX7" fmla="*/ 9029 w 10000"/>
                  <a:gd name="connsiteY7" fmla="*/ 2800 h 9166"/>
                  <a:gd name="connsiteX8" fmla="*/ 9551 w 10000"/>
                  <a:gd name="connsiteY8" fmla="*/ 3284 h 9166"/>
                  <a:gd name="connsiteX9" fmla="*/ 10000 w 10000"/>
                  <a:gd name="connsiteY9" fmla="*/ 3404 h 9166"/>
                  <a:gd name="connsiteX10" fmla="*/ 4749 w 10000"/>
                  <a:gd name="connsiteY10" fmla="*/ 9166 h 9166"/>
                  <a:gd name="connsiteX11" fmla="*/ 4545 w 10000"/>
                  <a:gd name="connsiteY11" fmla="*/ 8732 h 9166"/>
                  <a:gd name="connsiteX12" fmla="*/ 4322 w 10000"/>
                  <a:gd name="connsiteY12" fmla="*/ 8599 h 9166"/>
                  <a:gd name="connsiteX13" fmla="*/ 4048 w 10000"/>
                  <a:gd name="connsiteY13" fmla="*/ 8284 h 9166"/>
                  <a:gd name="connsiteX14" fmla="*/ 3785 w 10000"/>
                  <a:gd name="connsiteY14" fmla="*/ 8284 h 9166"/>
                  <a:gd name="connsiteX15" fmla="*/ 3387 w 10000"/>
                  <a:gd name="connsiteY15" fmla="*/ 8177 h 9166"/>
                  <a:gd name="connsiteX16" fmla="*/ 3088 w 10000"/>
                  <a:gd name="connsiteY16" fmla="*/ 8284 h 9166"/>
                  <a:gd name="connsiteX17" fmla="*/ 2889 w 10000"/>
                  <a:gd name="connsiteY17" fmla="*/ 8931 h 9166"/>
                  <a:gd name="connsiteX18" fmla="*/ 2578 w 10000"/>
                  <a:gd name="connsiteY18" fmla="*/ 9035 h 9166"/>
                  <a:gd name="connsiteX19" fmla="*/ 1906 w 10000"/>
                  <a:gd name="connsiteY19" fmla="*/ 8539 h 9166"/>
                  <a:gd name="connsiteX20" fmla="*/ 1507 w 10000"/>
                  <a:gd name="connsiteY20" fmla="*/ 7937 h 9166"/>
                  <a:gd name="connsiteX21" fmla="*/ 1444 w 10000"/>
                  <a:gd name="connsiteY21" fmla="*/ 7213 h 9166"/>
                  <a:gd name="connsiteX22" fmla="*/ 1158 w 10000"/>
                  <a:gd name="connsiteY22" fmla="*/ 6716 h 9166"/>
                  <a:gd name="connsiteX23" fmla="*/ 486 w 10000"/>
                  <a:gd name="connsiteY23" fmla="*/ 6025 h 9166"/>
                  <a:gd name="connsiteX24" fmla="*/ 0 w 10000"/>
                  <a:gd name="connsiteY24" fmla="*/ 5302 h 9166"/>
                  <a:gd name="connsiteX25" fmla="*/ 0 w 10000"/>
                  <a:gd name="connsiteY25" fmla="*/ 4999 h 9166"/>
                  <a:gd name="connsiteX26" fmla="*/ 1594 w 10000"/>
                  <a:gd name="connsiteY26" fmla="*/ 5015 h 9166"/>
                  <a:gd name="connsiteX27" fmla="*/ 2889 w 10000"/>
                  <a:gd name="connsiteY27" fmla="*/ 5150 h 9166"/>
                  <a:gd name="connsiteX28" fmla="*/ 3051 w 10000"/>
                  <a:gd name="connsiteY28" fmla="*/ 0 h 9166"/>
                  <a:gd name="connsiteX0" fmla="*/ 3051 w 10000"/>
                  <a:gd name="connsiteY0" fmla="*/ 0 h 10000"/>
                  <a:gd name="connsiteX1" fmla="*/ 5379 w 10000"/>
                  <a:gd name="connsiteY1" fmla="*/ 116 h 10000"/>
                  <a:gd name="connsiteX2" fmla="*/ 5379 w 10000"/>
                  <a:gd name="connsiteY2" fmla="*/ 2626 h 10000"/>
                  <a:gd name="connsiteX3" fmla="*/ 6562 w 10000"/>
                  <a:gd name="connsiteY3" fmla="*/ 3319 h 10000"/>
                  <a:gd name="connsiteX4" fmla="*/ 6887 w 10000"/>
                  <a:gd name="connsiteY4" fmla="*/ 3089 h 10000"/>
                  <a:gd name="connsiteX5" fmla="*/ 7671 w 10000"/>
                  <a:gd name="connsiteY5" fmla="*/ 3632 h 10000"/>
                  <a:gd name="connsiteX6" fmla="*/ 8132 w 10000"/>
                  <a:gd name="connsiteY6" fmla="*/ 3598 h 10000"/>
                  <a:gd name="connsiteX7" fmla="*/ 9029 w 10000"/>
                  <a:gd name="connsiteY7" fmla="*/ 3055 h 10000"/>
                  <a:gd name="connsiteX8" fmla="*/ 9551 w 10000"/>
                  <a:gd name="connsiteY8" fmla="*/ 3583 h 10000"/>
                  <a:gd name="connsiteX9" fmla="*/ 10000 w 10000"/>
                  <a:gd name="connsiteY9" fmla="*/ 3714 h 10000"/>
                  <a:gd name="connsiteX10" fmla="*/ 4749 w 10000"/>
                  <a:gd name="connsiteY10" fmla="*/ 10000 h 10000"/>
                  <a:gd name="connsiteX11" fmla="*/ 4545 w 10000"/>
                  <a:gd name="connsiteY11" fmla="*/ 9527 h 10000"/>
                  <a:gd name="connsiteX12" fmla="*/ 4322 w 10000"/>
                  <a:gd name="connsiteY12" fmla="*/ 9381 h 10000"/>
                  <a:gd name="connsiteX13" fmla="*/ 4048 w 10000"/>
                  <a:gd name="connsiteY13" fmla="*/ 9038 h 10000"/>
                  <a:gd name="connsiteX14" fmla="*/ 3785 w 10000"/>
                  <a:gd name="connsiteY14" fmla="*/ 9038 h 10000"/>
                  <a:gd name="connsiteX15" fmla="*/ 3387 w 10000"/>
                  <a:gd name="connsiteY15" fmla="*/ 8921 h 10000"/>
                  <a:gd name="connsiteX16" fmla="*/ 3088 w 10000"/>
                  <a:gd name="connsiteY16" fmla="*/ 9038 h 10000"/>
                  <a:gd name="connsiteX17" fmla="*/ 2889 w 10000"/>
                  <a:gd name="connsiteY17" fmla="*/ 9744 h 10000"/>
                  <a:gd name="connsiteX18" fmla="*/ 2578 w 10000"/>
                  <a:gd name="connsiteY18" fmla="*/ 9857 h 10000"/>
                  <a:gd name="connsiteX19" fmla="*/ 1906 w 10000"/>
                  <a:gd name="connsiteY19" fmla="*/ 9316 h 10000"/>
                  <a:gd name="connsiteX20" fmla="*/ 1507 w 10000"/>
                  <a:gd name="connsiteY20" fmla="*/ 8659 h 10000"/>
                  <a:gd name="connsiteX21" fmla="*/ 1444 w 10000"/>
                  <a:gd name="connsiteY21" fmla="*/ 7869 h 10000"/>
                  <a:gd name="connsiteX22" fmla="*/ 1158 w 10000"/>
                  <a:gd name="connsiteY22" fmla="*/ 7327 h 10000"/>
                  <a:gd name="connsiteX23" fmla="*/ 486 w 10000"/>
                  <a:gd name="connsiteY23" fmla="*/ 6573 h 10000"/>
                  <a:gd name="connsiteX24" fmla="*/ 0 w 10000"/>
                  <a:gd name="connsiteY24" fmla="*/ 5784 h 10000"/>
                  <a:gd name="connsiteX25" fmla="*/ 0 w 10000"/>
                  <a:gd name="connsiteY25" fmla="*/ 5454 h 10000"/>
                  <a:gd name="connsiteX26" fmla="*/ 1594 w 10000"/>
                  <a:gd name="connsiteY26" fmla="*/ 5471 h 10000"/>
                  <a:gd name="connsiteX27" fmla="*/ 2889 w 10000"/>
                  <a:gd name="connsiteY27" fmla="*/ 5619 h 10000"/>
                  <a:gd name="connsiteX28" fmla="*/ 3051 w 10000"/>
                  <a:gd name="connsiteY2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000">
                    <a:moveTo>
                      <a:pt x="3051" y="0"/>
                    </a:moveTo>
                    <a:lnTo>
                      <a:pt x="5379" y="116"/>
                    </a:lnTo>
                    <a:lnTo>
                      <a:pt x="5379" y="2626"/>
                    </a:lnTo>
                    <a:lnTo>
                      <a:pt x="6562" y="3319"/>
                    </a:lnTo>
                    <a:lnTo>
                      <a:pt x="6887" y="3089"/>
                    </a:lnTo>
                    <a:lnTo>
                      <a:pt x="7671" y="3632"/>
                    </a:lnTo>
                    <a:lnTo>
                      <a:pt x="8132" y="3598"/>
                    </a:lnTo>
                    <a:lnTo>
                      <a:pt x="9029" y="3055"/>
                    </a:lnTo>
                    <a:lnTo>
                      <a:pt x="9551" y="3583"/>
                    </a:lnTo>
                    <a:lnTo>
                      <a:pt x="10000" y="3714"/>
                    </a:lnTo>
                    <a:cubicBezTo>
                      <a:pt x="8250" y="5809"/>
                      <a:pt x="6882" y="8410"/>
                      <a:pt x="4749" y="10000"/>
                    </a:cubicBezTo>
                    <a:lnTo>
                      <a:pt x="4545" y="9527"/>
                    </a:lnTo>
                    <a:lnTo>
                      <a:pt x="4322" y="9381"/>
                    </a:lnTo>
                    <a:lnTo>
                      <a:pt x="4048" y="9038"/>
                    </a:lnTo>
                    <a:lnTo>
                      <a:pt x="3785" y="9038"/>
                    </a:lnTo>
                    <a:lnTo>
                      <a:pt x="3387" y="8921"/>
                    </a:lnTo>
                    <a:lnTo>
                      <a:pt x="3088" y="9038"/>
                    </a:lnTo>
                    <a:cubicBezTo>
                      <a:pt x="3022" y="9273"/>
                      <a:pt x="2955" y="9508"/>
                      <a:pt x="2889" y="9744"/>
                    </a:cubicBezTo>
                    <a:lnTo>
                      <a:pt x="2578" y="9857"/>
                    </a:lnTo>
                    <a:lnTo>
                      <a:pt x="1906" y="9316"/>
                    </a:lnTo>
                    <a:lnTo>
                      <a:pt x="1507" y="8659"/>
                    </a:lnTo>
                    <a:cubicBezTo>
                      <a:pt x="1485" y="8396"/>
                      <a:pt x="1465" y="8134"/>
                      <a:pt x="1444" y="7869"/>
                    </a:cubicBezTo>
                    <a:cubicBezTo>
                      <a:pt x="1349" y="7688"/>
                      <a:pt x="1253" y="7508"/>
                      <a:pt x="1158" y="7327"/>
                    </a:cubicBezTo>
                    <a:lnTo>
                      <a:pt x="486" y="6573"/>
                    </a:lnTo>
                    <a:lnTo>
                      <a:pt x="0" y="5784"/>
                    </a:lnTo>
                    <a:lnTo>
                      <a:pt x="0" y="5454"/>
                    </a:lnTo>
                    <a:lnTo>
                      <a:pt x="1594" y="5471"/>
                    </a:lnTo>
                    <a:lnTo>
                      <a:pt x="2889" y="5619"/>
                    </a:lnTo>
                    <a:cubicBezTo>
                      <a:pt x="2942" y="3745"/>
                      <a:pt x="2997" y="1872"/>
                      <a:pt x="3051" y="0"/>
                    </a:cubicBez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32" name="Freeform 31"/>
              <p:cNvSpPr>
                <a:spLocks/>
              </p:cNvSpPr>
              <p:nvPr/>
            </p:nvSpPr>
            <p:spPr bwMode="auto">
              <a:xfrm>
                <a:off x="8489613" y="2172900"/>
                <a:ext cx="147366" cy="203857"/>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 name="connsiteX0" fmla="*/ 0 w 10000"/>
                  <a:gd name="connsiteY0" fmla="*/ 784 h 10000"/>
                  <a:gd name="connsiteX1" fmla="*/ 2625 w 10000"/>
                  <a:gd name="connsiteY1" fmla="*/ 784 h 10000"/>
                  <a:gd name="connsiteX2" fmla="*/ 2600 w 10000"/>
                  <a:gd name="connsiteY2" fmla="*/ 0 h 10000"/>
                  <a:gd name="connsiteX3" fmla="*/ 3150 w 10000"/>
                  <a:gd name="connsiteY3" fmla="*/ 227 h 10000"/>
                  <a:gd name="connsiteX4" fmla="*/ 4275 w 10000"/>
                  <a:gd name="connsiteY4" fmla="*/ 571 h 10000"/>
                  <a:gd name="connsiteX5" fmla="*/ 4525 w 10000"/>
                  <a:gd name="connsiteY5" fmla="*/ 1485 h 10000"/>
                  <a:gd name="connsiteX6" fmla="*/ 4900 w 10000"/>
                  <a:gd name="connsiteY6" fmla="*/ 1196 h 10000"/>
                  <a:gd name="connsiteX7" fmla="*/ 5650 w 10000"/>
                  <a:gd name="connsiteY7" fmla="*/ 1196 h 10000"/>
                  <a:gd name="connsiteX8" fmla="*/ 6225 w 10000"/>
                  <a:gd name="connsiteY8" fmla="*/ 1773 h 10000"/>
                  <a:gd name="connsiteX9" fmla="*/ 6600 w 10000"/>
                  <a:gd name="connsiteY9" fmla="*/ 1567 h 10000"/>
                  <a:gd name="connsiteX10" fmla="*/ 7700 w 10000"/>
                  <a:gd name="connsiteY10" fmla="*/ 1794 h 10000"/>
                  <a:gd name="connsiteX11" fmla="*/ 8075 w 10000"/>
                  <a:gd name="connsiteY11" fmla="*/ 1361 h 10000"/>
                  <a:gd name="connsiteX12" fmla="*/ 8775 w 10000"/>
                  <a:gd name="connsiteY12" fmla="*/ 1711 h 10000"/>
                  <a:gd name="connsiteX13" fmla="*/ 10000 w 10000"/>
                  <a:gd name="connsiteY13" fmla="*/ 1649 h 10000"/>
                  <a:gd name="connsiteX14" fmla="*/ 8000 w 10000"/>
                  <a:gd name="connsiteY14" fmla="*/ 2887 h 10000"/>
                  <a:gd name="connsiteX15" fmla="*/ 7025 w 10000"/>
                  <a:gd name="connsiteY15" fmla="*/ 3979 h 10000"/>
                  <a:gd name="connsiteX16" fmla="*/ 7200 w 10000"/>
                  <a:gd name="connsiteY16" fmla="*/ 5546 h 10000"/>
                  <a:gd name="connsiteX17" fmla="*/ 6525 w 10000"/>
                  <a:gd name="connsiteY17" fmla="*/ 6206 h 10000"/>
                  <a:gd name="connsiteX18" fmla="*/ 6800 w 10000"/>
                  <a:gd name="connsiteY18" fmla="*/ 6680 h 10000"/>
                  <a:gd name="connsiteX19" fmla="*/ 6800 w 10000"/>
                  <a:gd name="connsiteY19" fmla="*/ 7835 h 10000"/>
                  <a:gd name="connsiteX20" fmla="*/ 7475 w 10000"/>
                  <a:gd name="connsiteY20" fmla="*/ 7835 h 10000"/>
                  <a:gd name="connsiteX21" fmla="*/ 8500 w 10000"/>
                  <a:gd name="connsiteY21" fmla="*/ 8680 h 10000"/>
                  <a:gd name="connsiteX22" fmla="*/ 8900 w 10000"/>
                  <a:gd name="connsiteY22" fmla="*/ 9711 h 10000"/>
                  <a:gd name="connsiteX23" fmla="*/ 1825 w 10000"/>
                  <a:gd name="connsiteY23" fmla="*/ 10000 h 10000"/>
                  <a:gd name="connsiteX24" fmla="*/ 1850 w 10000"/>
                  <a:gd name="connsiteY24" fmla="*/ 7237 h 10000"/>
                  <a:gd name="connsiteX25" fmla="*/ 1225 w 10000"/>
                  <a:gd name="connsiteY25" fmla="*/ 6619 h 10000"/>
                  <a:gd name="connsiteX26" fmla="*/ 1450 w 10000"/>
                  <a:gd name="connsiteY26" fmla="*/ 5897 h 10000"/>
                  <a:gd name="connsiteX27" fmla="*/ 1650 w 10000"/>
                  <a:gd name="connsiteY27" fmla="*/ 5485 h 10000"/>
                  <a:gd name="connsiteX28" fmla="*/ 1225 w 10000"/>
                  <a:gd name="connsiteY28" fmla="*/ 3567 h 10000"/>
                  <a:gd name="connsiteX29" fmla="*/ 625 w 10000"/>
                  <a:gd name="connsiteY29" fmla="*/ 2309 h 10000"/>
                  <a:gd name="connsiteX30" fmla="*/ 0 w 10000"/>
                  <a:gd name="connsiteY30" fmla="*/ 784 h 10000"/>
                  <a:gd name="connsiteX0" fmla="*/ 0 w 10000"/>
                  <a:gd name="connsiteY0" fmla="*/ 938 h 10154"/>
                  <a:gd name="connsiteX1" fmla="*/ 2625 w 10000"/>
                  <a:gd name="connsiteY1" fmla="*/ 938 h 10154"/>
                  <a:gd name="connsiteX2" fmla="*/ 2600 w 10000"/>
                  <a:gd name="connsiteY2" fmla="*/ 154 h 10154"/>
                  <a:gd name="connsiteX3" fmla="*/ 3535 w 10000"/>
                  <a:gd name="connsiteY3" fmla="*/ 0 h 10154"/>
                  <a:gd name="connsiteX4" fmla="*/ 4275 w 10000"/>
                  <a:gd name="connsiteY4" fmla="*/ 725 h 10154"/>
                  <a:gd name="connsiteX5" fmla="*/ 4525 w 10000"/>
                  <a:gd name="connsiteY5" fmla="*/ 1639 h 10154"/>
                  <a:gd name="connsiteX6" fmla="*/ 4900 w 10000"/>
                  <a:gd name="connsiteY6" fmla="*/ 1350 h 10154"/>
                  <a:gd name="connsiteX7" fmla="*/ 5650 w 10000"/>
                  <a:gd name="connsiteY7" fmla="*/ 1350 h 10154"/>
                  <a:gd name="connsiteX8" fmla="*/ 6225 w 10000"/>
                  <a:gd name="connsiteY8" fmla="*/ 1927 h 10154"/>
                  <a:gd name="connsiteX9" fmla="*/ 6600 w 10000"/>
                  <a:gd name="connsiteY9" fmla="*/ 1721 h 10154"/>
                  <a:gd name="connsiteX10" fmla="*/ 7700 w 10000"/>
                  <a:gd name="connsiteY10" fmla="*/ 1948 h 10154"/>
                  <a:gd name="connsiteX11" fmla="*/ 8075 w 10000"/>
                  <a:gd name="connsiteY11" fmla="*/ 1515 h 10154"/>
                  <a:gd name="connsiteX12" fmla="*/ 8775 w 10000"/>
                  <a:gd name="connsiteY12" fmla="*/ 1865 h 10154"/>
                  <a:gd name="connsiteX13" fmla="*/ 10000 w 10000"/>
                  <a:gd name="connsiteY13" fmla="*/ 1803 h 10154"/>
                  <a:gd name="connsiteX14" fmla="*/ 8000 w 10000"/>
                  <a:gd name="connsiteY14" fmla="*/ 3041 h 10154"/>
                  <a:gd name="connsiteX15" fmla="*/ 7025 w 10000"/>
                  <a:gd name="connsiteY15" fmla="*/ 4133 h 10154"/>
                  <a:gd name="connsiteX16" fmla="*/ 7200 w 10000"/>
                  <a:gd name="connsiteY16" fmla="*/ 5700 h 10154"/>
                  <a:gd name="connsiteX17" fmla="*/ 6525 w 10000"/>
                  <a:gd name="connsiteY17" fmla="*/ 6360 h 10154"/>
                  <a:gd name="connsiteX18" fmla="*/ 6800 w 10000"/>
                  <a:gd name="connsiteY18" fmla="*/ 6834 h 10154"/>
                  <a:gd name="connsiteX19" fmla="*/ 6800 w 10000"/>
                  <a:gd name="connsiteY19" fmla="*/ 7989 h 10154"/>
                  <a:gd name="connsiteX20" fmla="*/ 7475 w 10000"/>
                  <a:gd name="connsiteY20" fmla="*/ 7989 h 10154"/>
                  <a:gd name="connsiteX21" fmla="*/ 8500 w 10000"/>
                  <a:gd name="connsiteY21" fmla="*/ 8834 h 10154"/>
                  <a:gd name="connsiteX22" fmla="*/ 8900 w 10000"/>
                  <a:gd name="connsiteY22" fmla="*/ 9865 h 10154"/>
                  <a:gd name="connsiteX23" fmla="*/ 1825 w 10000"/>
                  <a:gd name="connsiteY23" fmla="*/ 10154 h 10154"/>
                  <a:gd name="connsiteX24" fmla="*/ 1850 w 10000"/>
                  <a:gd name="connsiteY24" fmla="*/ 7391 h 10154"/>
                  <a:gd name="connsiteX25" fmla="*/ 1225 w 10000"/>
                  <a:gd name="connsiteY25" fmla="*/ 6773 h 10154"/>
                  <a:gd name="connsiteX26" fmla="*/ 1450 w 10000"/>
                  <a:gd name="connsiteY26" fmla="*/ 6051 h 10154"/>
                  <a:gd name="connsiteX27" fmla="*/ 1650 w 10000"/>
                  <a:gd name="connsiteY27" fmla="*/ 5639 h 10154"/>
                  <a:gd name="connsiteX28" fmla="*/ 1225 w 10000"/>
                  <a:gd name="connsiteY28" fmla="*/ 3721 h 10154"/>
                  <a:gd name="connsiteX29" fmla="*/ 625 w 10000"/>
                  <a:gd name="connsiteY29" fmla="*/ 2463 h 10154"/>
                  <a:gd name="connsiteX30" fmla="*/ 0 w 10000"/>
                  <a:gd name="connsiteY30" fmla="*/ 938 h 10154"/>
                  <a:gd name="connsiteX0" fmla="*/ 0 w 10000"/>
                  <a:gd name="connsiteY0" fmla="*/ 938 h 10154"/>
                  <a:gd name="connsiteX1" fmla="*/ 2625 w 10000"/>
                  <a:gd name="connsiteY1" fmla="*/ 938 h 10154"/>
                  <a:gd name="connsiteX2" fmla="*/ 2600 w 10000"/>
                  <a:gd name="connsiteY2" fmla="*/ 154 h 10154"/>
                  <a:gd name="connsiteX3" fmla="*/ 3535 w 10000"/>
                  <a:gd name="connsiteY3" fmla="*/ 0 h 10154"/>
                  <a:gd name="connsiteX4" fmla="*/ 4275 w 10000"/>
                  <a:gd name="connsiteY4" fmla="*/ 725 h 10154"/>
                  <a:gd name="connsiteX5" fmla="*/ 4525 w 10000"/>
                  <a:gd name="connsiteY5" fmla="*/ 1639 h 10154"/>
                  <a:gd name="connsiteX6" fmla="*/ 4900 w 10000"/>
                  <a:gd name="connsiteY6" fmla="*/ 1350 h 10154"/>
                  <a:gd name="connsiteX7" fmla="*/ 5650 w 10000"/>
                  <a:gd name="connsiteY7" fmla="*/ 1350 h 10154"/>
                  <a:gd name="connsiteX8" fmla="*/ 6225 w 10000"/>
                  <a:gd name="connsiteY8" fmla="*/ 1927 h 10154"/>
                  <a:gd name="connsiteX9" fmla="*/ 6600 w 10000"/>
                  <a:gd name="connsiteY9" fmla="*/ 1721 h 10154"/>
                  <a:gd name="connsiteX10" fmla="*/ 6777 w 10000"/>
                  <a:gd name="connsiteY10" fmla="*/ 2519 h 10154"/>
                  <a:gd name="connsiteX11" fmla="*/ 8075 w 10000"/>
                  <a:gd name="connsiteY11" fmla="*/ 1515 h 10154"/>
                  <a:gd name="connsiteX12" fmla="*/ 8775 w 10000"/>
                  <a:gd name="connsiteY12" fmla="*/ 1865 h 10154"/>
                  <a:gd name="connsiteX13" fmla="*/ 10000 w 10000"/>
                  <a:gd name="connsiteY13" fmla="*/ 1803 h 10154"/>
                  <a:gd name="connsiteX14" fmla="*/ 8000 w 10000"/>
                  <a:gd name="connsiteY14" fmla="*/ 3041 h 10154"/>
                  <a:gd name="connsiteX15" fmla="*/ 7025 w 10000"/>
                  <a:gd name="connsiteY15" fmla="*/ 4133 h 10154"/>
                  <a:gd name="connsiteX16" fmla="*/ 7200 w 10000"/>
                  <a:gd name="connsiteY16" fmla="*/ 5700 h 10154"/>
                  <a:gd name="connsiteX17" fmla="*/ 6525 w 10000"/>
                  <a:gd name="connsiteY17" fmla="*/ 6360 h 10154"/>
                  <a:gd name="connsiteX18" fmla="*/ 6800 w 10000"/>
                  <a:gd name="connsiteY18" fmla="*/ 6834 h 10154"/>
                  <a:gd name="connsiteX19" fmla="*/ 6800 w 10000"/>
                  <a:gd name="connsiteY19" fmla="*/ 7989 h 10154"/>
                  <a:gd name="connsiteX20" fmla="*/ 7475 w 10000"/>
                  <a:gd name="connsiteY20" fmla="*/ 7989 h 10154"/>
                  <a:gd name="connsiteX21" fmla="*/ 8500 w 10000"/>
                  <a:gd name="connsiteY21" fmla="*/ 8834 h 10154"/>
                  <a:gd name="connsiteX22" fmla="*/ 8900 w 10000"/>
                  <a:gd name="connsiteY22" fmla="*/ 9865 h 10154"/>
                  <a:gd name="connsiteX23" fmla="*/ 1825 w 10000"/>
                  <a:gd name="connsiteY23" fmla="*/ 10154 h 10154"/>
                  <a:gd name="connsiteX24" fmla="*/ 1850 w 10000"/>
                  <a:gd name="connsiteY24" fmla="*/ 7391 h 10154"/>
                  <a:gd name="connsiteX25" fmla="*/ 1225 w 10000"/>
                  <a:gd name="connsiteY25" fmla="*/ 6773 h 10154"/>
                  <a:gd name="connsiteX26" fmla="*/ 1450 w 10000"/>
                  <a:gd name="connsiteY26" fmla="*/ 6051 h 10154"/>
                  <a:gd name="connsiteX27" fmla="*/ 1650 w 10000"/>
                  <a:gd name="connsiteY27" fmla="*/ 5639 h 10154"/>
                  <a:gd name="connsiteX28" fmla="*/ 1225 w 10000"/>
                  <a:gd name="connsiteY28" fmla="*/ 3721 h 10154"/>
                  <a:gd name="connsiteX29" fmla="*/ 625 w 10000"/>
                  <a:gd name="connsiteY29" fmla="*/ 2463 h 10154"/>
                  <a:gd name="connsiteX30" fmla="*/ 0 w 10000"/>
                  <a:gd name="connsiteY30" fmla="*/ 938 h 10154"/>
                  <a:gd name="connsiteX0" fmla="*/ 0 w 10000"/>
                  <a:gd name="connsiteY0" fmla="*/ 938 h 10154"/>
                  <a:gd name="connsiteX1" fmla="*/ 2625 w 10000"/>
                  <a:gd name="connsiteY1" fmla="*/ 938 h 10154"/>
                  <a:gd name="connsiteX2" fmla="*/ 2600 w 10000"/>
                  <a:gd name="connsiteY2" fmla="*/ 154 h 10154"/>
                  <a:gd name="connsiteX3" fmla="*/ 3535 w 10000"/>
                  <a:gd name="connsiteY3" fmla="*/ 0 h 10154"/>
                  <a:gd name="connsiteX4" fmla="*/ 4275 w 10000"/>
                  <a:gd name="connsiteY4" fmla="*/ 725 h 10154"/>
                  <a:gd name="connsiteX5" fmla="*/ 4525 w 10000"/>
                  <a:gd name="connsiteY5" fmla="*/ 1639 h 10154"/>
                  <a:gd name="connsiteX6" fmla="*/ 4900 w 10000"/>
                  <a:gd name="connsiteY6" fmla="*/ 1350 h 10154"/>
                  <a:gd name="connsiteX7" fmla="*/ 5650 w 10000"/>
                  <a:gd name="connsiteY7" fmla="*/ 1350 h 10154"/>
                  <a:gd name="connsiteX8" fmla="*/ 6225 w 10000"/>
                  <a:gd name="connsiteY8" fmla="*/ 1927 h 10154"/>
                  <a:gd name="connsiteX9" fmla="*/ 6600 w 10000"/>
                  <a:gd name="connsiteY9" fmla="*/ 1721 h 10154"/>
                  <a:gd name="connsiteX10" fmla="*/ 6777 w 10000"/>
                  <a:gd name="connsiteY10" fmla="*/ 2519 h 10154"/>
                  <a:gd name="connsiteX11" fmla="*/ 6844 w 10000"/>
                  <a:gd name="connsiteY11" fmla="*/ 3102 h 10154"/>
                  <a:gd name="connsiteX12" fmla="*/ 8775 w 10000"/>
                  <a:gd name="connsiteY12" fmla="*/ 1865 h 10154"/>
                  <a:gd name="connsiteX13" fmla="*/ 10000 w 10000"/>
                  <a:gd name="connsiteY13" fmla="*/ 1803 h 10154"/>
                  <a:gd name="connsiteX14" fmla="*/ 8000 w 10000"/>
                  <a:gd name="connsiteY14" fmla="*/ 3041 h 10154"/>
                  <a:gd name="connsiteX15" fmla="*/ 7025 w 10000"/>
                  <a:gd name="connsiteY15" fmla="*/ 4133 h 10154"/>
                  <a:gd name="connsiteX16" fmla="*/ 7200 w 10000"/>
                  <a:gd name="connsiteY16" fmla="*/ 5700 h 10154"/>
                  <a:gd name="connsiteX17" fmla="*/ 6525 w 10000"/>
                  <a:gd name="connsiteY17" fmla="*/ 6360 h 10154"/>
                  <a:gd name="connsiteX18" fmla="*/ 6800 w 10000"/>
                  <a:gd name="connsiteY18" fmla="*/ 6834 h 10154"/>
                  <a:gd name="connsiteX19" fmla="*/ 6800 w 10000"/>
                  <a:gd name="connsiteY19" fmla="*/ 7989 h 10154"/>
                  <a:gd name="connsiteX20" fmla="*/ 7475 w 10000"/>
                  <a:gd name="connsiteY20" fmla="*/ 7989 h 10154"/>
                  <a:gd name="connsiteX21" fmla="*/ 8500 w 10000"/>
                  <a:gd name="connsiteY21" fmla="*/ 8834 h 10154"/>
                  <a:gd name="connsiteX22" fmla="*/ 8900 w 10000"/>
                  <a:gd name="connsiteY22" fmla="*/ 9865 h 10154"/>
                  <a:gd name="connsiteX23" fmla="*/ 1825 w 10000"/>
                  <a:gd name="connsiteY23" fmla="*/ 10154 h 10154"/>
                  <a:gd name="connsiteX24" fmla="*/ 1850 w 10000"/>
                  <a:gd name="connsiteY24" fmla="*/ 7391 h 10154"/>
                  <a:gd name="connsiteX25" fmla="*/ 1225 w 10000"/>
                  <a:gd name="connsiteY25" fmla="*/ 6773 h 10154"/>
                  <a:gd name="connsiteX26" fmla="*/ 1450 w 10000"/>
                  <a:gd name="connsiteY26" fmla="*/ 6051 h 10154"/>
                  <a:gd name="connsiteX27" fmla="*/ 1650 w 10000"/>
                  <a:gd name="connsiteY27" fmla="*/ 5639 h 10154"/>
                  <a:gd name="connsiteX28" fmla="*/ 1225 w 10000"/>
                  <a:gd name="connsiteY28" fmla="*/ 3721 h 10154"/>
                  <a:gd name="connsiteX29" fmla="*/ 625 w 10000"/>
                  <a:gd name="connsiteY29" fmla="*/ 2463 h 10154"/>
                  <a:gd name="connsiteX30" fmla="*/ 0 w 10000"/>
                  <a:gd name="connsiteY30" fmla="*/ 938 h 10154"/>
                  <a:gd name="connsiteX0" fmla="*/ 0 w 10000"/>
                  <a:gd name="connsiteY0" fmla="*/ 938 h 10154"/>
                  <a:gd name="connsiteX1" fmla="*/ 2625 w 10000"/>
                  <a:gd name="connsiteY1" fmla="*/ 938 h 10154"/>
                  <a:gd name="connsiteX2" fmla="*/ 2600 w 10000"/>
                  <a:gd name="connsiteY2" fmla="*/ 154 h 10154"/>
                  <a:gd name="connsiteX3" fmla="*/ 3535 w 10000"/>
                  <a:gd name="connsiteY3" fmla="*/ 0 h 10154"/>
                  <a:gd name="connsiteX4" fmla="*/ 4275 w 10000"/>
                  <a:gd name="connsiteY4" fmla="*/ 725 h 10154"/>
                  <a:gd name="connsiteX5" fmla="*/ 4525 w 10000"/>
                  <a:gd name="connsiteY5" fmla="*/ 1639 h 10154"/>
                  <a:gd name="connsiteX6" fmla="*/ 4900 w 10000"/>
                  <a:gd name="connsiteY6" fmla="*/ 1350 h 10154"/>
                  <a:gd name="connsiteX7" fmla="*/ 5650 w 10000"/>
                  <a:gd name="connsiteY7" fmla="*/ 1350 h 10154"/>
                  <a:gd name="connsiteX8" fmla="*/ 6225 w 10000"/>
                  <a:gd name="connsiteY8" fmla="*/ 1927 h 10154"/>
                  <a:gd name="connsiteX9" fmla="*/ 6600 w 10000"/>
                  <a:gd name="connsiteY9" fmla="*/ 1721 h 10154"/>
                  <a:gd name="connsiteX10" fmla="*/ 6777 w 10000"/>
                  <a:gd name="connsiteY10" fmla="*/ 2519 h 10154"/>
                  <a:gd name="connsiteX11" fmla="*/ 6844 w 10000"/>
                  <a:gd name="connsiteY11" fmla="*/ 3102 h 10154"/>
                  <a:gd name="connsiteX12" fmla="*/ 8775 w 10000"/>
                  <a:gd name="connsiteY12" fmla="*/ 1865 h 10154"/>
                  <a:gd name="connsiteX13" fmla="*/ 10000 w 10000"/>
                  <a:gd name="connsiteY13" fmla="*/ 1803 h 10154"/>
                  <a:gd name="connsiteX14" fmla="*/ 8308 w 10000"/>
                  <a:gd name="connsiteY14" fmla="*/ 5199 h 10154"/>
                  <a:gd name="connsiteX15" fmla="*/ 7025 w 10000"/>
                  <a:gd name="connsiteY15" fmla="*/ 4133 h 10154"/>
                  <a:gd name="connsiteX16" fmla="*/ 7200 w 10000"/>
                  <a:gd name="connsiteY16" fmla="*/ 5700 h 10154"/>
                  <a:gd name="connsiteX17" fmla="*/ 6525 w 10000"/>
                  <a:gd name="connsiteY17" fmla="*/ 6360 h 10154"/>
                  <a:gd name="connsiteX18" fmla="*/ 6800 w 10000"/>
                  <a:gd name="connsiteY18" fmla="*/ 6834 h 10154"/>
                  <a:gd name="connsiteX19" fmla="*/ 6800 w 10000"/>
                  <a:gd name="connsiteY19" fmla="*/ 7989 h 10154"/>
                  <a:gd name="connsiteX20" fmla="*/ 7475 w 10000"/>
                  <a:gd name="connsiteY20" fmla="*/ 7989 h 10154"/>
                  <a:gd name="connsiteX21" fmla="*/ 8500 w 10000"/>
                  <a:gd name="connsiteY21" fmla="*/ 8834 h 10154"/>
                  <a:gd name="connsiteX22" fmla="*/ 8900 w 10000"/>
                  <a:gd name="connsiteY22" fmla="*/ 9865 h 10154"/>
                  <a:gd name="connsiteX23" fmla="*/ 1825 w 10000"/>
                  <a:gd name="connsiteY23" fmla="*/ 10154 h 10154"/>
                  <a:gd name="connsiteX24" fmla="*/ 1850 w 10000"/>
                  <a:gd name="connsiteY24" fmla="*/ 7391 h 10154"/>
                  <a:gd name="connsiteX25" fmla="*/ 1225 w 10000"/>
                  <a:gd name="connsiteY25" fmla="*/ 6773 h 10154"/>
                  <a:gd name="connsiteX26" fmla="*/ 1450 w 10000"/>
                  <a:gd name="connsiteY26" fmla="*/ 6051 h 10154"/>
                  <a:gd name="connsiteX27" fmla="*/ 1650 w 10000"/>
                  <a:gd name="connsiteY27" fmla="*/ 5639 h 10154"/>
                  <a:gd name="connsiteX28" fmla="*/ 1225 w 10000"/>
                  <a:gd name="connsiteY28" fmla="*/ 3721 h 10154"/>
                  <a:gd name="connsiteX29" fmla="*/ 625 w 10000"/>
                  <a:gd name="connsiteY29" fmla="*/ 2463 h 10154"/>
                  <a:gd name="connsiteX30" fmla="*/ 0 w 10000"/>
                  <a:gd name="connsiteY30" fmla="*/ 938 h 10154"/>
                  <a:gd name="connsiteX0" fmla="*/ 0 w 10000"/>
                  <a:gd name="connsiteY0" fmla="*/ 938 h 10154"/>
                  <a:gd name="connsiteX1" fmla="*/ 2625 w 10000"/>
                  <a:gd name="connsiteY1" fmla="*/ 938 h 10154"/>
                  <a:gd name="connsiteX2" fmla="*/ 2600 w 10000"/>
                  <a:gd name="connsiteY2" fmla="*/ 154 h 10154"/>
                  <a:gd name="connsiteX3" fmla="*/ 3535 w 10000"/>
                  <a:gd name="connsiteY3" fmla="*/ 0 h 10154"/>
                  <a:gd name="connsiteX4" fmla="*/ 4275 w 10000"/>
                  <a:gd name="connsiteY4" fmla="*/ 725 h 10154"/>
                  <a:gd name="connsiteX5" fmla="*/ 4525 w 10000"/>
                  <a:gd name="connsiteY5" fmla="*/ 1639 h 10154"/>
                  <a:gd name="connsiteX6" fmla="*/ 4900 w 10000"/>
                  <a:gd name="connsiteY6" fmla="*/ 1350 h 10154"/>
                  <a:gd name="connsiteX7" fmla="*/ 5650 w 10000"/>
                  <a:gd name="connsiteY7" fmla="*/ 1350 h 10154"/>
                  <a:gd name="connsiteX8" fmla="*/ 6225 w 10000"/>
                  <a:gd name="connsiteY8" fmla="*/ 1927 h 10154"/>
                  <a:gd name="connsiteX9" fmla="*/ 6600 w 10000"/>
                  <a:gd name="connsiteY9" fmla="*/ 1721 h 10154"/>
                  <a:gd name="connsiteX10" fmla="*/ 6777 w 10000"/>
                  <a:gd name="connsiteY10" fmla="*/ 2519 h 10154"/>
                  <a:gd name="connsiteX11" fmla="*/ 6844 w 10000"/>
                  <a:gd name="connsiteY11" fmla="*/ 3102 h 10154"/>
                  <a:gd name="connsiteX12" fmla="*/ 7852 w 10000"/>
                  <a:gd name="connsiteY12" fmla="*/ 3642 h 10154"/>
                  <a:gd name="connsiteX13" fmla="*/ 10000 w 10000"/>
                  <a:gd name="connsiteY13" fmla="*/ 1803 h 10154"/>
                  <a:gd name="connsiteX14" fmla="*/ 8308 w 10000"/>
                  <a:gd name="connsiteY14" fmla="*/ 5199 h 10154"/>
                  <a:gd name="connsiteX15" fmla="*/ 7025 w 10000"/>
                  <a:gd name="connsiteY15" fmla="*/ 4133 h 10154"/>
                  <a:gd name="connsiteX16" fmla="*/ 7200 w 10000"/>
                  <a:gd name="connsiteY16" fmla="*/ 5700 h 10154"/>
                  <a:gd name="connsiteX17" fmla="*/ 6525 w 10000"/>
                  <a:gd name="connsiteY17" fmla="*/ 6360 h 10154"/>
                  <a:gd name="connsiteX18" fmla="*/ 6800 w 10000"/>
                  <a:gd name="connsiteY18" fmla="*/ 6834 h 10154"/>
                  <a:gd name="connsiteX19" fmla="*/ 6800 w 10000"/>
                  <a:gd name="connsiteY19" fmla="*/ 7989 h 10154"/>
                  <a:gd name="connsiteX20" fmla="*/ 7475 w 10000"/>
                  <a:gd name="connsiteY20" fmla="*/ 7989 h 10154"/>
                  <a:gd name="connsiteX21" fmla="*/ 8500 w 10000"/>
                  <a:gd name="connsiteY21" fmla="*/ 8834 h 10154"/>
                  <a:gd name="connsiteX22" fmla="*/ 8900 w 10000"/>
                  <a:gd name="connsiteY22" fmla="*/ 9865 h 10154"/>
                  <a:gd name="connsiteX23" fmla="*/ 1825 w 10000"/>
                  <a:gd name="connsiteY23" fmla="*/ 10154 h 10154"/>
                  <a:gd name="connsiteX24" fmla="*/ 1850 w 10000"/>
                  <a:gd name="connsiteY24" fmla="*/ 7391 h 10154"/>
                  <a:gd name="connsiteX25" fmla="*/ 1225 w 10000"/>
                  <a:gd name="connsiteY25" fmla="*/ 6773 h 10154"/>
                  <a:gd name="connsiteX26" fmla="*/ 1450 w 10000"/>
                  <a:gd name="connsiteY26" fmla="*/ 6051 h 10154"/>
                  <a:gd name="connsiteX27" fmla="*/ 1650 w 10000"/>
                  <a:gd name="connsiteY27" fmla="*/ 5639 h 10154"/>
                  <a:gd name="connsiteX28" fmla="*/ 1225 w 10000"/>
                  <a:gd name="connsiteY28" fmla="*/ 3721 h 10154"/>
                  <a:gd name="connsiteX29" fmla="*/ 625 w 10000"/>
                  <a:gd name="connsiteY29" fmla="*/ 2463 h 10154"/>
                  <a:gd name="connsiteX30" fmla="*/ 0 w 10000"/>
                  <a:gd name="connsiteY30" fmla="*/ 938 h 10154"/>
                  <a:gd name="connsiteX0" fmla="*/ 0 w 8900"/>
                  <a:gd name="connsiteY0" fmla="*/ 938 h 10154"/>
                  <a:gd name="connsiteX1" fmla="*/ 2625 w 8900"/>
                  <a:gd name="connsiteY1" fmla="*/ 938 h 10154"/>
                  <a:gd name="connsiteX2" fmla="*/ 2600 w 8900"/>
                  <a:gd name="connsiteY2" fmla="*/ 154 h 10154"/>
                  <a:gd name="connsiteX3" fmla="*/ 3535 w 8900"/>
                  <a:gd name="connsiteY3" fmla="*/ 0 h 10154"/>
                  <a:gd name="connsiteX4" fmla="*/ 4275 w 8900"/>
                  <a:gd name="connsiteY4" fmla="*/ 725 h 10154"/>
                  <a:gd name="connsiteX5" fmla="*/ 4525 w 8900"/>
                  <a:gd name="connsiteY5" fmla="*/ 1639 h 10154"/>
                  <a:gd name="connsiteX6" fmla="*/ 4900 w 8900"/>
                  <a:gd name="connsiteY6" fmla="*/ 1350 h 10154"/>
                  <a:gd name="connsiteX7" fmla="*/ 5650 w 8900"/>
                  <a:gd name="connsiteY7" fmla="*/ 1350 h 10154"/>
                  <a:gd name="connsiteX8" fmla="*/ 6225 w 8900"/>
                  <a:gd name="connsiteY8" fmla="*/ 1927 h 10154"/>
                  <a:gd name="connsiteX9" fmla="*/ 6600 w 8900"/>
                  <a:gd name="connsiteY9" fmla="*/ 1721 h 10154"/>
                  <a:gd name="connsiteX10" fmla="*/ 6777 w 8900"/>
                  <a:gd name="connsiteY10" fmla="*/ 2519 h 10154"/>
                  <a:gd name="connsiteX11" fmla="*/ 6844 w 8900"/>
                  <a:gd name="connsiteY11" fmla="*/ 3102 h 10154"/>
                  <a:gd name="connsiteX12" fmla="*/ 7852 w 8900"/>
                  <a:gd name="connsiteY12" fmla="*/ 3642 h 10154"/>
                  <a:gd name="connsiteX13" fmla="*/ 8153 w 8900"/>
                  <a:gd name="connsiteY13" fmla="*/ 4088 h 10154"/>
                  <a:gd name="connsiteX14" fmla="*/ 8308 w 8900"/>
                  <a:gd name="connsiteY14" fmla="*/ 5199 h 10154"/>
                  <a:gd name="connsiteX15" fmla="*/ 7025 w 8900"/>
                  <a:gd name="connsiteY15" fmla="*/ 4133 h 10154"/>
                  <a:gd name="connsiteX16" fmla="*/ 7200 w 8900"/>
                  <a:gd name="connsiteY16" fmla="*/ 5700 h 10154"/>
                  <a:gd name="connsiteX17" fmla="*/ 6525 w 8900"/>
                  <a:gd name="connsiteY17" fmla="*/ 6360 h 10154"/>
                  <a:gd name="connsiteX18" fmla="*/ 6800 w 8900"/>
                  <a:gd name="connsiteY18" fmla="*/ 6834 h 10154"/>
                  <a:gd name="connsiteX19" fmla="*/ 6800 w 8900"/>
                  <a:gd name="connsiteY19" fmla="*/ 7989 h 10154"/>
                  <a:gd name="connsiteX20" fmla="*/ 7475 w 8900"/>
                  <a:gd name="connsiteY20" fmla="*/ 7989 h 10154"/>
                  <a:gd name="connsiteX21" fmla="*/ 8500 w 8900"/>
                  <a:gd name="connsiteY21" fmla="*/ 8834 h 10154"/>
                  <a:gd name="connsiteX22" fmla="*/ 8900 w 8900"/>
                  <a:gd name="connsiteY22" fmla="*/ 9865 h 10154"/>
                  <a:gd name="connsiteX23" fmla="*/ 1825 w 8900"/>
                  <a:gd name="connsiteY23" fmla="*/ 10154 h 10154"/>
                  <a:gd name="connsiteX24" fmla="*/ 1850 w 8900"/>
                  <a:gd name="connsiteY24" fmla="*/ 7391 h 10154"/>
                  <a:gd name="connsiteX25" fmla="*/ 1225 w 8900"/>
                  <a:gd name="connsiteY25" fmla="*/ 6773 h 10154"/>
                  <a:gd name="connsiteX26" fmla="*/ 1450 w 8900"/>
                  <a:gd name="connsiteY26" fmla="*/ 6051 h 10154"/>
                  <a:gd name="connsiteX27" fmla="*/ 1650 w 8900"/>
                  <a:gd name="connsiteY27" fmla="*/ 5639 h 10154"/>
                  <a:gd name="connsiteX28" fmla="*/ 1225 w 8900"/>
                  <a:gd name="connsiteY28" fmla="*/ 3721 h 10154"/>
                  <a:gd name="connsiteX29" fmla="*/ 625 w 8900"/>
                  <a:gd name="connsiteY29" fmla="*/ 2463 h 10154"/>
                  <a:gd name="connsiteX30" fmla="*/ 0 w 8900"/>
                  <a:gd name="connsiteY30" fmla="*/ 938 h 1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0" h="10154">
                    <a:moveTo>
                      <a:pt x="0" y="938"/>
                    </a:moveTo>
                    <a:lnTo>
                      <a:pt x="2625" y="938"/>
                    </a:lnTo>
                    <a:cubicBezTo>
                      <a:pt x="2617" y="677"/>
                      <a:pt x="2608" y="415"/>
                      <a:pt x="2600" y="154"/>
                    </a:cubicBezTo>
                    <a:lnTo>
                      <a:pt x="3535" y="0"/>
                    </a:lnTo>
                    <a:lnTo>
                      <a:pt x="4275" y="725"/>
                    </a:lnTo>
                    <a:cubicBezTo>
                      <a:pt x="4358" y="1030"/>
                      <a:pt x="4442" y="1334"/>
                      <a:pt x="4525" y="1639"/>
                    </a:cubicBezTo>
                    <a:lnTo>
                      <a:pt x="4900" y="1350"/>
                    </a:lnTo>
                    <a:lnTo>
                      <a:pt x="5650" y="1350"/>
                    </a:lnTo>
                    <a:lnTo>
                      <a:pt x="6225" y="1927"/>
                    </a:lnTo>
                    <a:lnTo>
                      <a:pt x="6600" y="1721"/>
                    </a:lnTo>
                    <a:lnTo>
                      <a:pt x="6777" y="2519"/>
                    </a:lnTo>
                    <a:cubicBezTo>
                      <a:pt x="6799" y="2713"/>
                      <a:pt x="6822" y="2908"/>
                      <a:pt x="6844" y="3102"/>
                    </a:cubicBezTo>
                    <a:lnTo>
                      <a:pt x="7852" y="3642"/>
                    </a:lnTo>
                    <a:lnTo>
                      <a:pt x="8153" y="4088"/>
                    </a:lnTo>
                    <a:cubicBezTo>
                      <a:pt x="8205" y="4458"/>
                      <a:pt x="8256" y="4829"/>
                      <a:pt x="8308" y="5199"/>
                    </a:cubicBezTo>
                    <a:lnTo>
                      <a:pt x="7025" y="4133"/>
                    </a:lnTo>
                    <a:cubicBezTo>
                      <a:pt x="7083" y="4655"/>
                      <a:pt x="7142" y="5178"/>
                      <a:pt x="7200" y="5700"/>
                    </a:cubicBezTo>
                    <a:lnTo>
                      <a:pt x="6525" y="6360"/>
                    </a:lnTo>
                    <a:lnTo>
                      <a:pt x="6800" y="6834"/>
                    </a:lnTo>
                    <a:lnTo>
                      <a:pt x="6800" y="7989"/>
                    </a:lnTo>
                    <a:lnTo>
                      <a:pt x="7475" y="7989"/>
                    </a:lnTo>
                    <a:lnTo>
                      <a:pt x="8500" y="8834"/>
                    </a:lnTo>
                    <a:lnTo>
                      <a:pt x="8900" y="9865"/>
                    </a:lnTo>
                    <a:lnTo>
                      <a:pt x="1825" y="10154"/>
                    </a:lnTo>
                    <a:cubicBezTo>
                      <a:pt x="1833" y="9233"/>
                      <a:pt x="1842" y="8312"/>
                      <a:pt x="1850" y="7391"/>
                    </a:cubicBezTo>
                    <a:lnTo>
                      <a:pt x="1225" y="6773"/>
                    </a:lnTo>
                    <a:lnTo>
                      <a:pt x="1450" y="6051"/>
                    </a:lnTo>
                    <a:cubicBezTo>
                      <a:pt x="1517" y="5914"/>
                      <a:pt x="1583" y="5776"/>
                      <a:pt x="1650" y="5639"/>
                    </a:cubicBezTo>
                    <a:cubicBezTo>
                      <a:pt x="1508" y="5000"/>
                      <a:pt x="1367" y="4360"/>
                      <a:pt x="1225" y="3721"/>
                    </a:cubicBezTo>
                    <a:lnTo>
                      <a:pt x="625" y="2463"/>
                    </a:lnTo>
                    <a:lnTo>
                      <a:pt x="0" y="938"/>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33" name="Freeform 32"/>
              <p:cNvSpPr>
                <a:spLocks/>
              </p:cNvSpPr>
              <p:nvPr/>
            </p:nvSpPr>
            <p:spPr bwMode="auto">
              <a:xfrm>
                <a:off x="8099465" y="2161848"/>
                <a:ext cx="251130" cy="168684"/>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34" name="Freeform 33"/>
              <p:cNvSpPr>
                <a:spLocks/>
              </p:cNvSpPr>
              <p:nvPr/>
            </p:nvSpPr>
            <p:spPr bwMode="auto">
              <a:xfrm>
                <a:off x="8538598" y="2467481"/>
                <a:ext cx="123634" cy="143092"/>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20 w 10000"/>
                  <a:gd name="connsiteY6" fmla="*/ 3782 h 10000"/>
                  <a:gd name="connsiteX7" fmla="*/ 8065 w 10000"/>
                  <a:gd name="connsiteY7" fmla="*/ 3473 h 10000"/>
                  <a:gd name="connsiteX8" fmla="*/ 7201 w 10000"/>
                  <a:gd name="connsiteY8" fmla="*/ 4723 h 10000"/>
                  <a:gd name="connsiteX9" fmla="*/ 8809 w 10000"/>
                  <a:gd name="connsiteY9" fmla="*/ 5658 h 10000"/>
                  <a:gd name="connsiteX10" fmla="*/ 9156 w 10000"/>
                  <a:gd name="connsiteY10" fmla="*/ 7115 h 10000"/>
                  <a:gd name="connsiteX11" fmla="*/ 9702 w 10000"/>
                  <a:gd name="connsiteY11" fmla="*/ 7255 h 10000"/>
                  <a:gd name="connsiteX12" fmla="*/ 10000 w 10000"/>
                  <a:gd name="connsiteY12" fmla="*/ 7871 h 10000"/>
                  <a:gd name="connsiteX13" fmla="*/ 9330 w 10000"/>
                  <a:gd name="connsiteY13" fmla="*/ 8739 h 10000"/>
                  <a:gd name="connsiteX14" fmla="*/ 9107 w 10000"/>
                  <a:gd name="connsiteY14" fmla="*/ 9720 h 10000"/>
                  <a:gd name="connsiteX15" fmla="*/ 8139 w 10000"/>
                  <a:gd name="connsiteY15" fmla="*/ 10000 h 10000"/>
                  <a:gd name="connsiteX16" fmla="*/ 8387 w 10000"/>
                  <a:gd name="connsiteY16" fmla="*/ 8908 h 10000"/>
                  <a:gd name="connsiteX17" fmla="*/ 4640 w 10000"/>
                  <a:gd name="connsiteY17" fmla="*/ 9300 h 10000"/>
                  <a:gd name="connsiteX18" fmla="*/ 1960 w 10000"/>
                  <a:gd name="connsiteY18" fmla="*/ 9692 h 10000"/>
                  <a:gd name="connsiteX19" fmla="*/ 1787 w 10000"/>
                  <a:gd name="connsiteY19" fmla="*/ 8655 h 10000"/>
                  <a:gd name="connsiteX20" fmla="*/ 1613 w 10000"/>
                  <a:gd name="connsiteY20" fmla="*/ 5434 h 10000"/>
                  <a:gd name="connsiteX21" fmla="*/ 1588 w 10000"/>
                  <a:gd name="connsiteY21" fmla="*/ 3697 h 10000"/>
                  <a:gd name="connsiteX22" fmla="*/ 695 w 10000"/>
                  <a:gd name="connsiteY22" fmla="*/ 2913 h 10000"/>
                  <a:gd name="connsiteX23" fmla="*/ 1017 w 10000"/>
                  <a:gd name="connsiteY23" fmla="*/ 2185 h 10000"/>
                  <a:gd name="connsiteX24" fmla="*/ 571 w 10000"/>
                  <a:gd name="connsiteY24" fmla="*/ 1793 h 10000"/>
                  <a:gd name="connsiteX25" fmla="*/ 0 w 10000"/>
                  <a:gd name="connsiteY25"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20 w 10000"/>
                  <a:gd name="connsiteY6" fmla="*/ 3782 h 10000"/>
                  <a:gd name="connsiteX7" fmla="*/ 8065 w 10000"/>
                  <a:gd name="connsiteY7" fmla="*/ 3473 h 10000"/>
                  <a:gd name="connsiteX8" fmla="*/ 7201 w 10000"/>
                  <a:gd name="connsiteY8" fmla="*/ 4723 h 10000"/>
                  <a:gd name="connsiteX9" fmla="*/ 6901 w 10000"/>
                  <a:gd name="connsiteY9" fmla="*/ 6262 h 10000"/>
                  <a:gd name="connsiteX10" fmla="*/ 9156 w 10000"/>
                  <a:gd name="connsiteY10" fmla="*/ 7115 h 10000"/>
                  <a:gd name="connsiteX11" fmla="*/ 9702 w 10000"/>
                  <a:gd name="connsiteY11" fmla="*/ 7255 h 10000"/>
                  <a:gd name="connsiteX12" fmla="*/ 10000 w 10000"/>
                  <a:gd name="connsiteY12" fmla="*/ 7871 h 10000"/>
                  <a:gd name="connsiteX13" fmla="*/ 9330 w 10000"/>
                  <a:gd name="connsiteY13" fmla="*/ 8739 h 10000"/>
                  <a:gd name="connsiteX14" fmla="*/ 9107 w 10000"/>
                  <a:gd name="connsiteY14" fmla="*/ 9720 h 10000"/>
                  <a:gd name="connsiteX15" fmla="*/ 8139 w 10000"/>
                  <a:gd name="connsiteY15" fmla="*/ 10000 h 10000"/>
                  <a:gd name="connsiteX16" fmla="*/ 8387 w 10000"/>
                  <a:gd name="connsiteY16" fmla="*/ 8908 h 10000"/>
                  <a:gd name="connsiteX17" fmla="*/ 4640 w 10000"/>
                  <a:gd name="connsiteY17" fmla="*/ 9300 h 10000"/>
                  <a:gd name="connsiteX18" fmla="*/ 1960 w 10000"/>
                  <a:gd name="connsiteY18" fmla="*/ 9692 h 10000"/>
                  <a:gd name="connsiteX19" fmla="*/ 1787 w 10000"/>
                  <a:gd name="connsiteY19" fmla="*/ 8655 h 10000"/>
                  <a:gd name="connsiteX20" fmla="*/ 1613 w 10000"/>
                  <a:gd name="connsiteY20" fmla="*/ 5434 h 10000"/>
                  <a:gd name="connsiteX21" fmla="*/ 1588 w 10000"/>
                  <a:gd name="connsiteY21" fmla="*/ 3697 h 10000"/>
                  <a:gd name="connsiteX22" fmla="*/ 695 w 10000"/>
                  <a:gd name="connsiteY22" fmla="*/ 2913 h 10000"/>
                  <a:gd name="connsiteX23" fmla="*/ 1017 w 10000"/>
                  <a:gd name="connsiteY23" fmla="*/ 2185 h 10000"/>
                  <a:gd name="connsiteX24" fmla="*/ 571 w 10000"/>
                  <a:gd name="connsiteY24" fmla="*/ 1793 h 10000"/>
                  <a:gd name="connsiteX25" fmla="*/ 0 w 10000"/>
                  <a:gd name="connsiteY25"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20 w 10000"/>
                  <a:gd name="connsiteY6" fmla="*/ 3782 h 10000"/>
                  <a:gd name="connsiteX7" fmla="*/ 8065 w 10000"/>
                  <a:gd name="connsiteY7" fmla="*/ 3473 h 10000"/>
                  <a:gd name="connsiteX8" fmla="*/ 7201 w 10000"/>
                  <a:gd name="connsiteY8" fmla="*/ 4723 h 10000"/>
                  <a:gd name="connsiteX9" fmla="*/ 6901 w 10000"/>
                  <a:gd name="connsiteY9" fmla="*/ 6262 h 10000"/>
                  <a:gd name="connsiteX10" fmla="*/ 9156 w 10000"/>
                  <a:gd name="connsiteY10" fmla="*/ 7115 h 10000"/>
                  <a:gd name="connsiteX11" fmla="*/ 6726 w 10000"/>
                  <a:gd name="connsiteY11" fmla="*/ 7687 h 10000"/>
                  <a:gd name="connsiteX12" fmla="*/ 10000 w 10000"/>
                  <a:gd name="connsiteY12" fmla="*/ 7871 h 10000"/>
                  <a:gd name="connsiteX13" fmla="*/ 9330 w 10000"/>
                  <a:gd name="connsiteY13" fmla="*/ 8739 h 10000"/>
                  <a:gd name="connsiteX14" fmla="*/ 9107 w 10000"/>
                  <a:gd name="connsiteY14" fmla="*/ 9720 h 10000"/>
                  <a:gd name="connsiteX15" fmla="*/ 8139 w 10000"/>
                  <a:gd name="connsiteY15" fmla="*/ 10000 h 10000"/>
                  <a:gd name="connsiteX16" fmla="*/ 8387 w 10000"/>
                  <a:gd name="connsiteY16" fmla="*/ 8908 h 10000"/>
                  <a:gd name="connsiteX17" fmla="*/ 4640 w 10000"/>
                  <a:gd name="connsiteY17" fmla="*/ 9300 h 10000"/>
                  <a:gd name="connsiteX18" fmla="*/ 1960 w 10000"/>
                  <a:gd name="connsiteY18" fmla="*/ 9692 h 10000"/>
                  <a:gd name="connsiteX19" fmla="*/ 1787 w 10000"/>
                  <a:gd name="connsiteY19" fmla="*/ 8655 h 10000"/>
                  <a:gd name="connsiteX20" fmla="*/ 1613 w 10000"/>
                  <a:gd name="connsiteY20" fmla="*/ 5434 h 10000"/>
                  <a:gd name="connsiteX21" fmla="*/ 1588 w 10000"/>
                  <a:gd name="connsiteY21" fmla="*/ 3697 h 10000"/>
                  <a:gd name="connsiteX22" fmla="*/ 695 w 10000"/>
                  <a:gd name="connsiteY22" fmla="*/ 2913 h 10000"/>
                  <a:gd name="connsiteX23" fmla="*/ 1017 w 10000"/>
                  <a:gd name="connsiteY23" fmla="*/ 2185 h 10000"/>
                  <a:gd name="connsiteX24" fmla="*/ 571 w 10000"/>
                  <a:gd name="connsiteY24" fmla="*/ 1793 h 10000"/>
                  <a:gd name="connsiteX25" fmla="*/ 0 w 10000"/>
                  <a:gd name="connsiteY25"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20 w 10000"/>
                  <a:gd name="connsiteY6" fmla="*/ 3782 h 10000"/>
                  <a:gd name="connsiteX7" fmla="*/ 8065 w 10000"/>
                  <a:gd name="connsiteY7" fmla="*/ 3473 h 10000"/>
                  <a:gd name="connsiteX8" fmla="*/ 7201 w 10000"/>
                  <a:gd name="connsiteY8" fmla="*/ 4723 h 10000"/>
                  <a:gd name="connsiteX9" fmla="*/ 6901 w 10000"/>
                  <a:gd name="connsiteY9" fmla="*/ 6262 h 10000"/>
                  <a:gd name="connsiteX10" fmla="*/ 6726 w 10000"/>
                  <a:gd name="connsiteY10" fmla="*/ 7687 h 10000"/>
                  <a:gd name="connsiteX11" fmla="*/ 10000 w 10000"/>
                  <a:gd name="connsiteY11" fmla="*/ 7871 h 10000"/>
                  <a:gd name="connsiteX12" fmla="*/ 9330 w 10000"/>
                  <a:gd name="connsiteY12" fmla="*/ 8739 h 10000"/>
                  <a:gd name="connsiteX13" fmla="*/ 9107 w 10000"/>
                  <a:gd name="connsiteY13" fmla="*/ 9720 h 10000"/>
                  <a:gd name="connsiteX14" fmla="*/ 8139 w 10000"/>
                  <a:gd name="connsiteY14" fmla="*/ 10000 h 10000"/>
                  <a:gd name="connsiteX15" fmla="*/ 8387 w 10000"/>
                  <a:gd name="connsiteY15" fmla="*/ 8908 h 10000"/>
                  <a:gd name="connsiteX16" fmla="*/ 4640 w 10000"/>
                  <a:gd name="connsiteY16" fmla="*/ 9300 h 10000"/>
                  <a:gd name="connsiteX17" fmla="*/ 1960 w 10000"/>
                  <a:gd name="connsiteY17" fmla="*/ 9692 h 10000"/>
                  <a:gd name="connsiteX18" fmla="*/ 1787 w 10000"/>
                  <a:gd name="connsiteY18" fmla="*/ 8655 h 10000"/>
                  <a:gd name="connsiteX19" fmla="*/ 1613 w 10000"/>
                  <a:gd name="connsiteY19" fmla="*/ 5434 h 10000"/>
                  <a:gd name="connsiteX20" fmla="*/ 1588 w 10000"/>
                  <a:gd name="connsiteY20" fmla="*/ 3697 h 10000"/>
                  <a:gd name="connsiteX21" fmla="*/ 695 w 10000"/>
                  <a:gd name="connsiteY21" fmla="*/ 2913 h 10000"/>
                  <a:gd name="connsiteX22" fmla="*/ 1017 w 10000"/>
                  <a:gd name="connsiteY22" fmla="*/ 2185 h 10000"/>
                  <a:gd name="connsiteX23" fmla="*/ 571 w 10000"/>
                  <a:gd name="connsiteY23" fmla="*/ 1793 h 10000"/>
                  <a:gd name="connsiteX24" fmla="*/ 0 w 10000"/>
                  <a:gd name="connsiteY24"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20 w 10000"/>
                  <a:gd name="connsiteY6" fmla="*/ 3782 h 10000"/>
                  <a:gd name="connsiteX7" fmla="*/ 8065 w 10000"/>
                  <a:gd name="connsiteY7" fmla="*/ 3473 h 10000"/>
                  <a:gd name="connsiteX8" fmla="*/ 7201 w 10000"/>
                  <a:gd name="connsiteY8" fmla="*/ 4723 h 10000"/>
                  <a:gd name="connsiteX9" fmla="*/ 6726 w 10000"/>
                  <a:gd name="connsiteY9" fmla="*/ 7687 h 10000"/>
                  <a:gd name="connsiteX10" fmla="*/ 10000 w 10000"/>
                  <a:gd name="connsiteY10" fmla="*/ 7871 h 10000"/>
                  <a:gd name="connsiteX11" fmla="*/ 9330 w 10000"/>
                  <a:gd name="connsiteY11" fmla="*/ 8739 h 10000"/>
                  <a:gd name="connsiteX12" fmla="*/ 9107 w 10000"/>
                  <a:gd name="connsiteY12" fmla="*/ 9720 h 10000"/>
                  <a:gd name="connsiteX13" fmla="*/ 8139 w 10000"/>
                  <a:gd name="connsiteY13" fmla="*/ 10000 h 10000"/>
                  <a:gd name="connsiteX14" fmla="*/ 8387 w 10000"/>
                  <a:gd name="connsiteY14" fmla="*/ 8908 h 10000"/>
                  <a:gd name="connsiteX15" fmla="*/ 4640 w 10000"/>
                  <a:gd name="connsiteY15" fmla="*/ 9300 h 10000"/>
                  <a:gd name="connsiteX16" fmla="*/ 1960 w 10000"/>
                  <a:gd name="connsiteY16" fmla="*/ 9692 h 10000"/>
                  <a:gd name="connsiteX17" fmla="*/ 1787 w 10000"/>
                  <a:gd name="connsiteY17" fmla="*/ 8655 h 10000"/>
                  <a:gd name="connsiteX18" fmla="*/ 1613 w 10000"/>
                  <a:gd name="connsiteY18" fmla="*/ 5434 h 10000"/>
                  <a:gd name="connsiteX19" fmla="*/ 1588 w 10000"/>
                  <a:gd name="connsiteY19" fmla="*/ 3697 h 10000"/>
                  <a:gd name="connsiteX20" fmla="*/ 695 w 10000"/>
                  <a:gd name="connsiteY20" fmla="*/ 2913 h 10000"/>
                  <a:gd name="connsiteX21" fmla="*/ 1017 w 10000"/>
                  <a:gd name="connsiteY21" fmla="*/ 2185 h 10000"/>
                  <a:gd name="connsiteX22" fmla="*/ 571 w 10000"/>
                  <a:gd name="connsiteY22" fmla="*/ 1793 h 10000"/>
                  <a:gd name="connsiteX23" fmla="*/ 0 w 10000"/>
                  <a:gd name="connsiteY23"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20 w 10000"/>
                  <a:gd name="connsiteY6" fmla="*/ 3782 h 10000"/>
                  <a:gd name="connsiteX7" fmla="*/ 8065 w 10000"/>
                  <a:gd name="connsiteY7" fmla="*/ 3473 h 10000"/>
                  <a:gd name="connsiteX8" fmla="*/ 7201 w 10000"/>
                  <a:gd name="connsiteY8" fmla="*/ 4723 h 10000"/>
                  <a:gd name="connsiteX9" fmla="*/ 6726 w 10000"/>
                  <a:gd name="connsiteY9" fmla="*/ 6306 h 10000"/>
                  <a:gd name="connsiteX10" fmla="*/ 10000 w 10000"/>
                  <a:gd name="connsiteY10" fmla="*/ 7871 h 10000"/>
                  <a:gd name="connsiteX11" fmla="*/ 9330 w 10000"/>
                  <a:gd name="connsiteY11" fmla="*/ 8739 h 10000"/>
                  <a:gd name="connsiteX12" fmla="*/ 9107 w 10000"/>
                  <a:gd name="connsiteY12" fmla="*/ 9720 h 10000"/>
                  <a:gd name="connsiteX13" fmla="*/ 8139 w 10000"/>
                  <a:gd name="connsiteY13" fmla="*/ 10000 h 10000"/>
                  <a:gd name="connsiteX14" fmla="*/ 8387 w 10000"/>
                  <a:gd name="connsiteY14" fmla="*/ 8908 h 10000"/>
                  <a:gd name="connsiteX15" fmla="*/ 4640 w 10000"/>
                  <a:gd name="connsiteY15" fmla="*/ 9300 h 10000"/>
                  <a:gd name="connsiteX16" fmla="*/ 1960 w 10000"/>
                  <a:gd name="connsiteY16" fmla="*/ 9692 h 10000"/>
                  <a:gd name="connsiteX17" fmla="*/ 1787 w 10000"/>
                  <a:gd name="connsiteY17" fmla="*/ 8655 h 10000"/>
                  <a:gd name="connsiteX18" fmla="*/ 1613 w 10000"/>
                  <a:gd name="connsiteY18" fmla="*/ 5434 h 10000"/>
                  <a:gd name="connsiteX19" fmla="*/ 1588 w 10000"/>
                  <a:gd name="connsiteY19" fmla="*/ 3697 h 10000"/>
                  <a:gd name="connsiteX20" fmla="*/ 695 w 10000"/>
                  <a:gd name="connsiteY20" fmla="*/ 2913 h 10000"/>
                  <a:gd name="connsiteX21" fmla="*/ 1017 w 10000"/>
                  <a:gd name="connsiteY21" fmla="*/ 2185 h 10000"/>
                  <a:gd name="connsiteX22" fmla="*/ 571 w 10000"/>
                  <a:gd name="connsiteY22" fmla="*/ 1793 h 10000"/>
                  <a:gd name="connsiteX23" fmla="*/ 0 w 10000"/>
                  <a:gd name="connsiteY23"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20 w 10000"/>
                  <a:gd name="connsiteY6" fmla="*/ 3782 h 10000"/>
                  <a:gd name="connsiteX7" fmla="*/ 7201 w 10000"/>
                  <a:gd name="connsiteY7" fmla="*/ 4723 h 10000"/>
                  <a:gd name="connsiteX8" fmla="*/ 6726 w 10000"/>
                  <a:gd name="connsiteY8" fmla="*/ 6306 h 10000"/>
                  <a:gd name="connsiteX9" fmla="*/ 10000 w 10000"/>
                  <a:gd name="connsiteY9" fmla="*/ 7871 h 10000"/>
                  <a:gd name="connsiteX10" fmla="*/ 9330 w 10000"/>
                  <a:gd name="connsiteY10" fmla="*/ 8739 h 10000"/>
                  <a:gd name="connsiteX11" fmla="*/ 9107 w 10000"/>
                  <a:gd name="connsiteY11" fmla="*/ 9720 h 10000"/>
                  <a:gd name="connsiteX12" fmla="*/ 8139 w 10000"/>
                  <a:gd name="connsiteY12" fmla="*/ 10000 h 10000"/>
                  <a:gd name="connsiteX13" fmla="*/ 8387 w 10000"/>
                  <a:gd name="connsiteY13" fmla="*/ 8908 h 10000"/>
                  <a:gd name="connsiteX14" fmla="*/ 4640 w 10000"/>
                  <a:gd name="connsiteY14" fmla="*/ 9300 h 10000"/>
                  <a:gd name="connsiteX15" fmla="*/ 1960 w 10000"/>
                  <a:gd name="connsiteY15" fmla="*/ 9692 h 10000"/>
                  <a:gd name="connsiteX16" fmla="*/ 1787 w 10000"/>
                  <a:gd name="connsiteY16" fmla="*/ 8655 h 10000"/>
                  <a:gd name="connsiteX17" fmla="*/ 1613 w 10000"/>
                  <a:gd name="connsiteY17" fmla="*/ 5434 h 10000"/>
                  <a:gd name="connsiteX18" fmla="*/ 1588 w 10000"/>
                  <a:gd name="connsiteY18" fmla="*/ 3697 h 10000"/>
                  <a:gd name="connsiteX19" fmla="*/ 695 w 10000"/>
                  <a:gd name="connsiteY19" fmla="*/ 2913 h 10000"/>
                  <a:gd name="connsiteX20" fmla="*/ 1017 w 10000"/>
                  <a:gd name="connsiteY20" fmla="*/ 2185 h 10000"/>
                  <a:gd name="connsiteX21" fmla="*/ 571 w 10000"/>
                  <a:gd name="connsiteY21" fmla="*/ 1793 h 10000"/>
                  <a:gd name="connsiteX22" fmla="*/ 0 w 10000"/>
                  <a:gd name="connsiteY22"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201 w 10000"/>
                  <a:gd name="connsiteY6" fmla="*/ 4723 h 10000"/>
                  <a:gd name="connsiteX7" fmla="*/ 6726 w 10000"/>
                  <a:gd name="connsiteY7" fmla="*/ 6306 h 10000"/>
                  <a:gd name="connsiteX8" fmla="*/ 10000 w 10000"/>
                  <a:gd name="connsiteY8" fmla="*/ 7871 h 10000"/>
                  <a:gd name="connsiteX9" fmla="*/ 9330 w 10000"/>
                  <a:gd name="connsiteY9" fmla="*/ 8739 h 10000"/>
                  <a:gd name="connsiteX10" fmla="*/ 9107 w 10000"/>
                  <a:gd name="connsiteY10" fmla="*/ 9720 h 10000"/>
                  <a:gd name="connsiteX11" fmla="*/ 8139 w 10000"/>
                  <a:gd name="connsiteY11" fmla="*/ 10000 h 10000"/>
                  <a:gd name="connsiteX12" fmla="*/ 8387 w 10000"/>
                  <a:gd name="connsiteY12" fmla="*/ 8908 h 10000"/>
                  <a:gd name="connsiteX13" fmla="*/ 4640 w 10000"/>
                  <a:gd name="connsiteY13" fmla="*/ 9300 h 10000"/>
                  <a:gd name="connsiteX14" fmla="*/ 1960 w 10000"/>
                  <a:gd name="connsiteY14" fmla="*/ 9692 h 10000"/>
                  <a:gd name="connsiteX15" fmla="*/ 1787 w 10000"/>
                  <a:gd name="connsiteY15" fmla="*/ 8655 h 10000"/>
                  <a:gd name="connsiteX16" fmla="*/ 1613 w 10000"/>
                  <a:gd name="connsiteY16" fmla="*/ 5434 h 10000"/>
                  <a:gd name="connsiteX17" fmla="*/ 1588 w 10000"/>
                  <a:gd name="connsiteY17" fmla="*/ 3697 h 10000"/>
                  <a:gd name="connsiteX18" fmla="*/ 695 w 10000"/>
                  <a:gd name="connsiteY18" fmla="*/ 2913 h 10000"/>
                  <a:gd name="connsiteX19" fmla="*/ 1017 w 10000"/>
                  <a:gd name="connsiteY19" fmla="*/ 2185 h 10000"/>
                  <a:gd name="connsiteX20" fmla="*/ 571 w 10000"/>
                  <a:gd name="connsiteY20" fmla="*/ 1793 h 10000"/>
                  <a:gd name="connsiteX21" fmla="*/ 0 w 10000"/>
                  <a:gd name="connsiteY21"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54 w 10000"/>
                  <a:gd name="connsiteY6" fmla="*/ 4033 h 10000"/>
                  <a:gd name="connsiteX7" fmla="*/ 6726 w 10000"/>
                  <a:gd name="connsiteY7" fmla="*/ 6306 h 10000"/>
                  <a:gd name="connsiteX8" fmla="*/ 10000 w 10000"/>
                  <a:gd name="connsiteY8" fmla="*/ 7871 h 10000"/>
                  <a:gd name="connsiteX9" fmla="*/ 9330 w 10000"/>
                  <a:gd name="connsiteY9" fmla="*/ 8739 h 10000"/>
                  <a:gd name="connsiteX10" fmla="*/ 9107 w 10000"/>
                  <a:gd name="connsiteY10" fmla="*/ 9720 h 10000"/>
                  <a:gd name="connsiteX11" fmla="*/ 8139 w 10000"/>
                  <a:gd name="connsiteY11" fmla="*/ 10000 h 10000"/>
                  <a:gd name="connsiteX12" fmla="*/ 8387 w 10000"/>
                  <a:gd name="connsiteY12" fmla="*/ 8908 h 10000"/>
                  <a:gd name="connsiteX13" fmla="*/ 4640 w 10000"/>
                  <a:gd name="connsiteY13" fmla="*/ 9300 h 10000"/>
                  <a:gd name="connsiteX14" fmla="*/ 1960 w 10000"/>
                  <a:gd name="connsiteY14" fmla="*/ 9692 h 10000"/>
                  <a:gd name="connsiteX15" fmla="*/ 1787 w 10000"/>
                  <a:gd name="connsiteY15" fmla="*/ 8655 h 10000"/>
                  <a:gd name="connsiteX16" fmla="*/ 1613 w 10000"/>
                  <a:gd name="connsiteY16" fmla="*/ 5434 h 10000"/>
                  <a:gd name="connsiteX17" fmla="*/ 1588 w 10000"/>
                  <a:gd name="connsiteY17" fmla="*/ 3697 h 10000"/>
                  <a:gd name="connsiteX18" fmla="*/ 695 w 10000"/>
                  <a:gd name="connsiteY18" fmla="*/ 2913 h 10000"/>
                  <a:gd name="connsiteX19" fmla="*/ 1017 w 10000"/>
                  <a:gd name="connsiteY19" fmla="*/ 2185 h 10000"/>
                  <a:gd name="connsiteX20" fmla="*/ 571 w 10000"/>
                  <a:gd name="connsiteY20" fmla="*/ 1793 h 10000"/>
                  <a:gd name="connsiteX21" fmla="*/ 0 w 10000"/>
                  <a:gd name="connsiteY21"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54 w 10000"/>
                  <a:gd name="connsiteY6" fmla="*/ 4033 h 10000"/>
                  <a:gd name="connsiteX7" fmla="*/ 6955 w 10000"/>
                  <a:gd name="connsiteY7" fmla="*/ 5616 h 10000"/>
                  <a:gd name="connsiteX8" fmla="*/ 10000 w 10000"/>
                  <a:gd name="connsiteY8" fmla="*/ 7871 h 10000"/>
                  <a:gd name="connsiteX9" fmla="*/ 9330 w 10000"/>
                  <a:gd name="connsiteY9" fmla="*/ 8739 h 10000"/>
                  <a:gd name="connsiteX10" fmla="*/ 9107 w 10000"/>
                  <a:gd name="connsiteY10" fmla="*/ 9720 h 10000"/>
                  <a:gd name="connsiteX11" fmla="*/ 8139 w 10000"/>
                  <a:gd name="connsiteY11" fmla="*/ 10000 h 10000"/>
                  <a:gd name="connsiteX12" fmla="*/ 8387 w 10000"/>
                  <a:gd name="connsiteY12" fmla="*/ 8908 h 10000"/>
                  <a:gd name="connsiteX13" fmla="*/ 4640 w 10000"/>
                  <a:gd name="connsiteY13" fmla="*/ 9300 h 10000"/>
                  <a:gd name="connsiteX14" fmla="*/ 1960 w 10000"/>
                  <a:gd name="connsiteY14" fmla="*/ 9692 h 10000"/>
                  <a:gd name="connsiteX15" fmla="*/ 1787 w 10000"/>
                  <a:gd name="connsiteY15" fmla="*/ 8655 h 10000"/>
                  <a:gd name="connsiteX16" fmla="*/ 1613 w 10000"/>
                  <a:gd name="connsiteY16" fmla="*/ 5434 h 10000"/>
                  <a:gd name="connsiteX17" fmla="*/ 1588 w 10000"/>
                  <a:gd name="connsiteY17" fmla="*/ 3697 h 10000"/>
                  <a:gd name="connsiteX18" fmla="*/ 695 w 10000"/>
                  <a:gd name="connsiteY18" fmla="*/ 2913 h 10000"/>
                  <a:gd name="connsiteX19" fmla="*/ 1017 w 10000"/>
                  <a:gd name="connsiteY19" fmla="*/ 2185 h 10000"/>
                  <a:gd name="connsiteX20" fmla="*/ 571 w 10000"/>
                  <a:gd name="connsiteY20" fmla="*/ 1793 h 10000"/>
                  <a:gd name="connsiteX21" fmla="*/ 0 w 10000"/>
                  <a:gd name="connsiteY21" fmla="*/ 336 h 10000"/>
                  <a:gd name="connsiteX0" fmla="*/ 0 w 10000"/>
                  <a:gd name="connsiteY0" fmla="*/ 336 h 10000"/>
                  <a:gd name="connsiteX1" fmla="*/ 4367 w 10000"/>
                  <a:gd name="connsiteY1" fmla="*/ 0 h 10000"/>
                  <a:gd name="connsiteX2" fmla="*/ 5310 w 10000"/>
                  <a:gd name="connsiteY2" fmla="*/ 0 h 10000"/>
                  <a:gd name="connsiteX3" fmla="*/ 6005 w 10000"/>
                  <a:gd name="connsiteY3" fmla="*/ 308 h 10000"/>
                  <a:gd name="connsiteX4" fmla="*/ 5633 w 10000"/>
                  <a:gd name="connsiteY4" fmla="*/ 1176 h 10000"/>
                  <a:gd name="connsiteX5" fmla="*/ 6898 w 10000"/>
                  <a:gd name="connsiteY5" fmla="*/ 2577 h 10000"/>
                  <a:gd name="connsiteX6" fmla="*/ 7354 w 10000"/>
                  <a:gd name="connsiteY6" fmla="*/ 4033 h 10000"/>
                  <a:gd name="connsiteX7" fmla="*/ 6955 w 10000"/>
                  <a:gd name="connsiteY7" fmla="*/ 5616 h 10000"/>
                  <a:gd name="connsiteX8" fmla="*/ 10000 w 10000"/>
                  <a:gd name="connsiteY8" fmla="*/ 7871 h 10000"/>
                  <a:gd name="connsiteX9" fmla="*/ 9330 w 10000"/>
                  <a:gd name="connsiteY9" fmla="*/ 8739 h 10000"/>
                  <a:gd name="connsiteX10" fmla="*/ 9107 w 10000"/>
                  <a:gd name="connsiteY10" fmla="*/ 9720 h 10000"/>
                  <a:gd name="connsiteX11" fmla="*/ 8139 w 10000"/>
                  <a:gd name="connsiteY11" fmla="*/ 10000 h 10000"/>
                  <a:gd name="connsiteX12" fmla="*/ 4640 w 10000"/>
                  <a:gd name="connsiteY12" fmla="*/ 9300 h 10000"/>
                  <a:gd name="connsiteX13" fmla="*/ 1960 w 10000"/>
                  <a:gd name="connsiteY13" fmla="*/ 9692 h 10000"/>
                  <a:gd name="connsiteX14" fmla="*/ 1787 w 10000"/>
                  <a:gd name="connsiteY14" fmla="*/ 8655 h 10000"/>
                  <a:gd name="connsiteX15" fmla="*/ 1613 w 10000"/>
                  <a:gd name="connsiteY15" fmla="*/ 5434 h 10000"/>
                  <a:gd name="connsiteX16" fmla="*/ 1588 w 10000"/>
                  <a:gd name="connsiteY16" fmla="*/ 3697 h 10000"/>
                  <a:gd name="connsiteX17" fmla="*/ 695 w 10000"/>
                  <a:gd name="connsiteY17" fmla="*/ 2913 h 10000"/>
                  <a:gd name="connsiteX18" fmla="*/ 1017 w 10000"/>
                  <a:gd name="connsiteY18" fmla="*/ 2185 h 10000"/>
                  <a:gd name="connsiteX19" fmla="*/ 571 w 10000"/>
                  <a:gd name="connsiteY19" fmla="*/ 1793 h 10000"/>
                  <a:gd name="connsiteX20" fmla="*/ 0 w 10000"/>
                  <a:gd name="connsiteY20" fmla="*/ 336 h 10000"/>
                  <a:gd name="connsiteX0" fmla="*/ 0 w 10000"/>
                  <a:gd name="connsiteY0" fmla="*/ 336 h 9720"/>
                  <a:gd name="connsiteX1" fmla="*/ 4367 w 10000"/>
                  <a:gd name="connsiteY1" fmla="*/ 0 h 9720"/>
                  <a:gd name="connsiteX2" fmla="*/ 5310 w 10000"/>
                  <a:gd name="connsiteY2" fmla="*/ 0 h 9720"/>
                  <a:gd name="connsiteX3" fmla="*/ 6005 w 10000"/>
                  <a:gd name="connsiteY3" fmla="*/ 308 h 9720"/>
                  <a:gd name="connsiteX4" fmla="*/ 5633 w 10000"/>
                  <a:gd name="connsiteY4" fmla="*/ 1176 h 9720"/>
                  <a:gd name="connsiteX5" fmla="*/ 6898 w 10000"/>
                  <a:gd name="connsiteY5" fmla="*/ 2577 h 9720"/>
                  <a:gd name="connsiteX6" fmla="*/ 7354 w 10000"/>
                  <a:gd name="connsiteY6" fmla="*/ 4033 h 9720"/>
                  <a:gd name="connsiteX7" fmla="*/ 6955 w 10000"/>
                  <a:gd name="connsiteY7" fmla="*/ 5616 h 9720"/>
                  <a:gd name="connsiteX8" fmla="*/ 10000 w 10000"/>
                  <a:gd name="connsiteY8" fmla="*/ 7871 h 9720"/>
                  <a:gd name="connsiteX9" fmla="*/ 9330 w 10000"/>
                  <a:gd name="connsiteY9" fmla="*/ 8739 h 9720"/>
                  <a:gd name="connsiteX10" fmla="*/ 9107 w 10000"/>
                  <a:gd name="connsiteY10" fmla="*/ 9720 h 9720"/>
                  <a:gd name="connsiteX11" fmla="*/ 6155 w 10000"/>
                  <a:gd name="connsiteY11" fmla="*/ 9137 h 9720"/>
                  <a:gd name="connsiteX12" fmla="*/ 4640 w 10000"/>
                  <a:gd name="connsiteY12" fmla="*/ 9300 h 9720"/>
                  <a:gd name="connsiteX13" fmla="*/ 1960 w 10000"/>
                  <a:gd name="connsiteY13" fmla="*/ 9692 h 9720"/>
                  <a:gd name="connsiteX14" fmla="*/ 1787 w 10000"/>
                  <a:gd name="connsiteY14" fmla="*/ 8655 h 9720"/>
                  <a:gd name="connsiteX15" fmla="*/ 1613 w 10000"/>
                  <a:gd name="connsiteY15" fmla="*/ 5434 h 9720"/>
                  <a:gd name="connsiteX16" fmla="*/ 1588 w 10000"/>
                  <a:gd name="connsiteY16" fmla="*/ 3697 h 9720"/>
                  <a:gd name="connsiteX17" fmla="*/ 695 w 10000"/>
                  <a:gd name="connsiteY17" fmla="*/ 2913 h 9720"/>
                  <a:gd name="connsiteX18" fmla="*/ 1017 w 10000"/>
                  <a:gd name="connsiteY18" fmla="*/ 2185 h 9720"/>
                  <a:gd name="connsiteX19" fmla="*/ 571 w 10000"/>
                  <a:gd name="connsiteY19" fmla="*/ 1793 h 9720"/>
                  <a:gd name="connsiteX20" fmla="*/ 0 w 10000"/>
                  <a:gd name="connsiteY20" fmla="*/ 336 h 9720"/>
                  <a:gd name="connsiteX0" fmla="*/ 0 w 10000"/>
                  <a:gd name="connsiteY0" fmla="*/ 346 h 9971"/>
                  <a:gd name="connsiteX1" fmla="*/ 4367 w 10000"/>
                  <a:gd name="connsiteY1" fmla="*/ 0 h 9971"/>
                  <a:gd name="connsiteX2" fmla="*/ 5310 w 10000"/>
                  <a:gd name="connsiteY2" fmla="*/ 0 h 9971"/>
                  <a:gd name="connsiteX3" fmla="*/ 6005 w 10000"/>
                  <a:gd name="connsiteY3" fmla="*/ 317 h 9971"/>
                  <a:gd name="connsiteX4" fmla="*/ 5633 w 10000"/>
                  <a:gd name="connsiteY4" fmla="*/ 1210 h 9971"/>
                  <a:gd name="connsiteX5" fmla="*/ 6898 w 10000"/>
                  <a:gd name="connsiteY5" fmla="*/ 2651 h 9971"/>
                  <a:gd name="connsiteX6" fmla="*/ 7354 w 10000"/>
                  <a:gd name="connsiteY6" fmla="*/ 4149 h 9971"/>
                  <a:gd name="connsiteX7" fmla="*/ 6955 w 10000"/>
                  <a:gd name="connsiteY7" fmla="*/ 5778 h 9971"/>
                  <a:gd name="connsiteX8" fmla="*/ 10000 w 10000"/>
                  <a:gd name="connsiteY8" fmla="*/ 8098 h 9971"/>
                  <a:gd name="connsiteX9" fmla="*/ 9330 w 10000"/>
                  <a:gd name="connsiteY9" fmla="*/ 8991 h 9971"/>
                  <a:gd name="connsiteX10" fmla="*/ 6589 w 10000"/>
                  <a:gd name="connsiteY10" fmla="*/ 8313 h 9971"/>
                  <a:gd name="connsiteX11" fmla="*/ 6155 w 10000"/>
                  <a:gd name="connsiteY11" fmla="*/ 9400 h 9971"/>
                  <a:gd name="connsiteX12" fmla="*/ 4640 w 10000"/>
                  <a:gd name="connsiteY12" fmla="*/ 9568 h 9971"/>
                  <a:gd name="connsiteX13" fmla="*/ 1960 w 10000"/>
                  <a:gd name="connsiteY13" fmla="*/ 9971 h 9971"/>
                  <a:gd name="connsiteX14" fmla="*/ 1787 w 10000"/>
                  <a:gd name="connsiteY14" fmla="*/ 8904 h 9971"/>
                  <a:gd name="connsiteX15" fmla="*/ 1613 w 10000"/>
                  <a:gd name="connsiteY15" fmla="*/ 5591 h 9971"/>
                  <a:gd name="connsiteX16" fmla="*/ 1588 w 10000"/>
                  <a:gd name="connsiteY16" fmla="*/ 3803 h 9971"/>
                  <a:gd name="connsiteX17" fmla="*/ 695 w 10000"/>
                  <a:gd name="connsiteY17" fmla="*/ 2997 h 9971"/>
                  <a:gd name="connsiteX18" fmla="*/ 1017 w 10000"/>
                  <a:gd name="connsiteY18" fmla="*/ 2248 h 9971"/>
                  <a:gd name="connsiteX19" fmla="*/ 571 w 10000"/>
                  <a:gd name="connsiteY19" fmla="*/ 1845 h 9971"/>
                  <a:gd name="connsiteX20" fmla="*/ 0 w 10000"/>
                  <a:gd name="connsiteY20" fmla="*/ 346 h 9971"/>
                  <a:gd name="connsiteX0" fmla="*/ 0 w 10000"/>
                  <a:gd name="connsiteY0" fmla="*/ 347 h 10000"/>
                  <a:gd name="connsiteX1" fmla="*/ 4367 w 10000"/>
                  <a:gd name="connsiteY1" fmla="*/ 0 h 10000"/>
                  <a:gd name="connsiteX2" fmla="*/ 5310 w 10000"/>
                  <a:gd name="connsiteY2" fmla="*/ 0 h 10000"/>
                  <a:gd name="connsiteX3" fmla="*/ 6005 w 10000"/>
                  <a:gd name="connsiteY3" fmla="*/ 318 h 10000"/>
                  <a:gd name="connsiteX4" fmla="*/ 5633 w 10000"/>
                  <a:gd name="connsiteY4" fmla="*/ 1214 h 10000"/>
                  <a:gd name="connsiteX5" fmla="*/ 6898 w 10000"/>
                  <a:gd name="connsiteY5" fmla="*/ 2659 h 10000"/>
                  <a:gd name="connsiteX6" fmla="*/ 7354 w 10000"/>
                  <a:gd name="connsiteY6" fmla="*/ 4161 h 10000"/>
                  <a:gd name="connsiteX7" fmla="*/ 6955 w 10000"/>
                  <a:gd name="connsiteY7" fmla="*/ 5795 h 10000"/>
                  <a:gd name="connsiteX8" fmla="*/ 10000 w 10000"/>
                  <a:gd name="connsiteY8" fmla="*/ 8122 h 10000"/>
                  <a:gd name="connsiteX9" fmla="*/ 6589 w 10000"/>
                  <a:gd name="connsiteY9" fmla="*/ 8337 h 10000"/>
                  <a:gd name="connsiteX10" fmla="*/ 6155 w 10000"/>
                  <a:gd name="connsiteY10" fmla="*/ 9427 h 10000"/>
                  <a:gd name="connsiteX11" fmla="*/ 4640 w 10000"/>
                  <a:gd name="connsiteY11" fmla="*/ 9596 h 10000"/>
                  <a:gd name="connsiteX12" fmla="*/ 1960 w 10000"/>
                  <a:gd name="connsiteY12" fmla="*/ 10000 h 10000"/>
                  <a:gd name="connsiteX13" fmla="*/ 1787 w 10000"/>
                  <a:gd name="connsiteY13" fmla="*/ 8930 h 10000"/>
                  <a:gd name="connsiteX14" fmla="*/ 1613 w 10000"/>
                  <a:gd name="connsiteY14" fmla="*/ 5607 h 10000"/>
                  <a:gd name="connsiteX15" fmla="*/ 1588 w 10000"/>
                  <a:gd name="connsiteY15" fmla="*/ 3814 h 10000"/>
                  <a:gd name="connsiteX16" fmla="*/ 695 w 10000"/>
                  <a:gd name="connsiteY16" fmla="*/ 3006 h 10000"/>
                  <a:gd name="connsiteX17" fmla="*/ 1017 w 10000"/>
                  <a:gd name="connsiteY17" fmla="*/ 2255 h 10000"/>
                  <a:gd name="connsiteX18" fmla="*/ 571 w 10000"/>
                  <a:gd name="connsiteY18" fmla="*/ 1850 h 10000"/>
                  <a:gd name="connsiteX19" fmla="*/ 0 w 10000"/>
                  <a:gd name="connsiteY19" fmla="*/ 347 h 10000"/>
                  <a:gd name="connsiteX0" fmla="*/ 0 w 7405"/>
                  <a:gd name="connsiteY0" fmla="*/ 347 h 10000"/>
                  <a:gd name="connsiteX1" fmla="*/ 4367 w 7405"/>
                  <a:gd name="connsiteY1" fmla="*/ 0 h 10000"/>
                  <a:gd name="connsiteX2" fmla="*/ 5310 w 7405"/>
                  <a:gd name="connsiteY2" fmla="*/ 0 h 10000"/>
                  <a:gd name="connsiteX3" fmla="*/ 6005 w 7405"/>
                  <a:gd name="connsiteY3" fmla="*/ 318 h 10000"/>
                  <a:gd name="connsiteX4" fmla="*/ 5633 w 7405"/>
                  <a:gd name="connsiteY4" fmla="*/ 1214 h 10000"/>
                  <a:gd name="connsiteX5" fmla="*/ 6898 w 7405"/>
                  <a:gd name="connsiteY5" fmla="*/ 2659 h 10000"/>
                  <a:gd name="connsiteX6" fmla="*/ 7354 w 7405"/>
                  <a:gd name="connsiteY6" fmla="*/ 4161 h 10000"/>
                  <a:gd name="connsiteX7" fmla="*/ 6955 w 7405"/>
                  <a:gd name="connsiteY7" fmla="*/ 5795 h 10000"/>
                  <a:gd name="connsiteX8" fmla="*/ 7405 w 7405"/>
                  <a:gd name="connsiteY8" fmla="*/ 7321 h 10000"/>
                  <a:gd name="connsiteX9" fmla="*/ 6589 w 7405"/>
                  <a:gd name="connsiteY9" fmla="*/ 8337 h 10000"/>
                  <a:gd name="connsiteX10" fmla="*/ 6155 w 7405"/>
                  <a:gd name="connsiteY10" fmla="*/ 9427 h 10000"/>
                  <a:gd name="connsiteX11" fmla="*/ 4640 w 7405"/>
                  <a:gd name="connsiteY11" fmla="*/ 9596 h 10000"/>
                  <a:gd name="connsiteX12" fmla="*/ 1960 w 7405"/>
                  <a:gd name="connsiteY12" fmla="*/ 10000 h 10000"/>
                  <a:gd name="connsiteX13" fmla="*/ 1787 w 7405"/>
                  <a:gd name="connsiteY13" fmla="*/ 8930 h 10000"/>
                  <a:gd name="connsiteX14" fmla="*/ 1613 w 7405"/>
                  <a:gd name="connsiteY14" fmla="*/ 5607 h 10000"/>
                  <a:gd name="connsiteX15" fmla="*/ 1588 w 7405"/>
                  <a:gd name="connsiteY15" fmla="*/ 3814 h 10000"/>
                  <a:gd name="connsiteX16" fmla="*/ 695 w 7405"/>
                  <a:gd name="connsiteY16" fmla="*/ 3006 h 10000"/>
                  <a:gd name="connsiteX17" fmla="*/ 1017 w 7405"/>
                  <a:gd name="connsiteY17" fmla="*/ 2255 h 10000"/>
                  <a:gd name="connsiteX18" fmla="*/ 571 w 7405"/>
                  <a:gd name="connsiteY18" fmla="*/ 1850 h 10000"/>
                  <a:gd name="connsiteX19" fmla="*/ 0 w 7405"/>
                  <a:gd name="connsiteY19" fmla="*/ 34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05" h="10000">
                    <a:moveTo>
                      <a:pt x="0" y="347"/>
                    </a:moveTo>
                    <a:lnTo>
                      <a:pt x="4367" y="0"/>
                    </a:lnTo>
                    <a:lnTo>
                      <a:pt x="5310" y="0"/>
                    </a:lnTo>
                    <a:lnTo>
                      <a:pt x="6005" y="318"/>
                    </a:lnTo>
                    <a:lnTo>
                      <a:pt x="5633" y="1214"/>
                    </a:lnTo>
                    <a:lnTo>
                      <a:pt x="6898" y="2659"/>
                    </a:lnTo>
                    <a:lnTo>
                      <a:pt x="7354" y="4161"/>
                    </a:lnTo>
                    <a:cubicBezTo>
                      <a:pt x="7196" y="5181"/>
                      <a:pt x="7113" y="4775"/>
                      <a:pt x="6955" y="5795"/>
                    </a:cubicBezTo>
                    <a:lnTo>
                      <a:pt x="7405" y="7321"/>
                    </a:lnTo>
                    <a:lnTo>
                      <a:pt x="6589" y="8337"/>
                    </a:lnTo>
                    <a:lnTo>
                      <a:pt x="6155" y="9427"/>
                    </a:lnTo>
                    <a:cubicBezTo>
                      <a:pt x="5411" y="9355"/>
                      <a:pt x="5670" y="9648"/>
                      <a:pt x="4640" y="9596"/>
                    </a:cubicBezTo>
                    <a:lnTo>
                      <a:pt x="1960" y="10000"/>
                    </a:lnTo>
                    <a:cubicBezTo>
                      <a:pt x="1902" y="9643"/>
                      <a:pt x="1845" y="9287"/>
                      <a:pt x="1787" y="8930"/>
                    </a:cubicBezTo>
                    <a:lnTo>
                      <a:pt x="1613" y="5607"/>
                    </a:lnTo>
                    <a:cubicBezTo>
                      <a:pt x="1605" y="5010"/>
                      <a:pt x="1596" y="4412"/>
                      <a:pt x="1588" y="3814"/>
                    </a:cubicBezTo>
                    <a:lnTo>
                      <a:pt x="695" y="3006"/>
                    </a:lnTo>
                    <a:cubicBezTo>
                      <a:pt x="802" y="2755"/>
                      <a:pt x="910" y="2505"/>
                      <a:pt x="1017" y="2255"/>
                    </a:cubicBezTo>
                    <a:lnTo>
                      <a:pt x="571" y="1850"/>
                    </a:lnTo>
                    <a:lnTo>
                      <a:pt x="0" y="347"/>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35" name="Freeform 34"/>
              <p:cNvSpPr>
                <a:spLocks/>
              </p:cNvSpPr>
              <p:nvPr/>
            </p:nvSpPr>
            <p:spPr bwMode="auto">
              <a:xfrm>
                <a:off x="7956368" y="2373073"/>
                <a:ext cx="160554" cy="260417"/>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36" name="Freeform 35"/>
              <p:cNvSpPr>
                <a:spLocks/>
              </p:cNvSpPr>
              <p:nvPr/>
            </p:nvSpPr>
            <p:spPr bwMode="auto">
              <a:xfrm>
                <a:off x="8089197" y="2401640"/>
                <a:ext cx="134071" cy="185894"/>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37" name="Freeform 36"/>
              <p:cNvSpPr>
                <a:spLocks/>
              </p:cNvSpPr>
              <p:nvPr/>
            </p:nvSpPr>
            <p:spPr bwMode="auto">
              <a:xfrm>
                <a:off x="8174026" y="2310556"/>
                <a:ext cx="171727" cy="151116"/>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38" name="Freeform 37"/>
              <p:cNvSpPr>
                <a:spLocks/>
              </p:cNvSpPr>
              <p:nvPr/>
            </p:nvSpPr>
            <p:spPr bwMode="auto">
              <a:xfrm>
                <a:off x="8208785" y="2451736"/>
                <a:ext cx="179176" cy="143664"/>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39" name="Freeform 38"/>
              <p:cNvSpPr>
                <a:spLocks/>
              </p:cNvSpPr>
              <p:nvPr/>
            </p:nvSpPr>
            <p:spPr bwMode="auto">
              <a:xfrm>
                <a:off x="8047403" y="2572215"/>
                <a:ext cx="162623" cy="194174"/>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0" name="Freeform 39"/>
              <p:cNvSpPr>
                <a:spLocks/>
              </p:cNvSpPr>
              <p:nvPr/>
            </p:nvSpPr>
            <p:spPr bwMode="auto">
              <a:xfrm>
                <a:off x="8189337" y="2585878"/>
                <a:ext cx="172554" cy="184238"/>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1" name="Freeform 40"/>
              <p:cNvSpPr>
                <a:spLocks/>
              </p:cNvSpPr>
              <p:nvPr/>
            </p:nvSpPr>
            <p:spPr bwMode="auto">
              <a:xfrm>
                <a:off x="8346167" y="2188835"/>
                <a:ext cx="168417" cy="105989"/>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2" name="Freeform 41"/>
              <p:cNvSpPr>
                <a:spLocks/>
              </p:cNvSpPr>
              <p:nvPr/>
            </p:nvSpPr>
            <p:spPr bwMode="auto">
              <a:xfrm>
                <a:off x="8341615" y="2291097"/>
                <a:ext cx="177106" cy="124205"/>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3" name="Freeform 42"/>
              <p:cNvSpPr>
                <a:spLocks/>
              </p:cNvSpPr>
              <p:nvPr/>
            </p:nvSpPr>
            <p:spPr bwMode="auto">
              <a:xfrm>
                <a:off x="8339132" y="2394188"/>
                <a:ext cx="211038" cy="102262"/>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4" name="Freeform 43"/>
              <p:cNvSpPr>
                <a:spLocks/>
              </p:cNvSpPr>
              <p:nvPr/>
            </p:nvSpPr>
            <p:spPr bwMode="auto">
              <a:xfrm>
                <a:off x="8383822" y="2493966"/>
                <a:ext cx="185796" cy="101848"/>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5" name="Freeform 44"/>
              <p:cNvSpPr>
                <a:spLocks/>
              </p:cNvSpPr>
              <p:nvPr/>
            </p:nvSpPr>
            <p:spPr bwMode="auto">
              <a:xfrm>
                <a:off x="8358995" y="2593330"/>
                <a:ext cx="216417" cy="111785"/>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6" name="Freeform 45"/>
              <p:cNvSpPr>
                <a:spLocks/>
              </p:cNvSpPr>
              <p:nvPr/>
            </p:nvSpPr>
            <p:spPr bwMode="auto">
              <a:xfrm>
                <a:off x="8514583" y="2370175"/>
                <a:ext cx="146485" cy="102262"/>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7" name="Freeform 44"/>
              <p:cNvSpPr>
                <a:spLocks/>
              </p:cNvSpPr>
              <p:nvPr/>
            </p:nvSpPr>
            <p:spPr bwMode="auto">
              <a:xfrm>
                <a:off x="7922501" y="2131837"/>
                <a:ext cx="160751" cy="126945"/>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8" name="Freeform 45"/>
              <p:cNvSpPr>
                <a:spLocks/>
              </p:cNvSpPr>
              <p:nvPr/>
            </p:nvSpPr>
            <p:spPr bwMode="auto">
              <a:xfrm>
                <a:off x="7884210" y="2223596"/>
                <a:ext cx="201111" cy="165235"/>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49" name="Freeform 47"/>
              <p:cNvSpPr>
                <a:spLocks/>
              </p:cNvSpPr>
              <p:nvPr/>
            </p:nvSpPr>
            <p:spPr bwMode="auto">
              <a:xfrm>
                <a:off x="8048411" y="2159434"/>
                <a:ext cx="144883" cy="251819"/>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solidFill>
                <a:srgbClr val="C8C8C8"/>
              </a:solidFill>
              <a:ln w="6350">
                <a:solidFill>
                  <a:schemeClr val="bg1"/>
                </a:solidFill>
                <a:round/>
                <a:headEnd/>
                <a:tailEnd/>
              </a:ln>
            </p:spPr>
            <p:txBody>
              <a:bodyPr/>
              <a:lstStyle/>
              <a:p>
                <a:pPr>
                  <a:defRPr/>
                </a:pPr>
                <a:endParaRPr lang="en-GB" sz="675" dirty="0">
                  <a:solidFill>
                    <a:srgbClr val="2DA397"/>
                  </a:solidFill>
                </a:endParaRPr>
              </a:p>
            </p:txBody>
          </p:sp>
          <p:sp>
            <p:nvSpPr>
              <p:cNvPr id="50" name="Oval 49"/>
              <p:cNvSpPr/>
              <p:nvPr/>
            </p:nvSpPr>
            <p:spPr>
              <a:xfrm>
                <a:off x="7749790" y="2001906"/>
                <a:ext cx="909244" cy="909240"/>
              </a:xfrm>
              <a:prstGeom prst="ellipse">
                <a:avLst/>
              </a:prstGeom>
              <a:noFill/>
              <a:ln w="76200">
                <a:solidFill>
                  <a:srgbClr val="2DA397"/>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a:endParaRPr lang="en-US" sz="675">
                  <a:solidFill>
                    <a:srgbClr val="2DA397"/>
                  </a:solidFill>
                </a:endParaRPr>
              </a:p>
            </p:txBody>
          </p:sp>
        </p:grpSp>
        <p:sp>
          <p:nvSpPr>
            <p:cNvPr id="28" name="Rectangle 27"/>
            <p:cNvSpPr/>
            <p:nvPr/>
          </p:nvSpPr>
          <p:spPr>
            <a:xfrm>
              <a:off x="17608072" y="4054036"/>
              <a:ext cx="6064693" cy="1327550"/>
            </a:xfrm>
            <a:prstGeom prst="rect">
              <a:avLst/>
            </a:prstGeom>
          </p:spPr>
          <p:txBody>
            <a:bodyPr wrap="square" lIns="0" tIns="0" rIns="0" anchor="t">
              <a:spAutoFit/>
            </a:bodyPr>
            <a:lstStyle/>
            <a:p>
              <a:pPr algn="ctr"/>
              <a:r>
                <a:rPr lang="en-US" sz="3300" b="1" dirty="0">
                  <a:solidFill>
                    <a:srgbClr val="25A397"/>
                  </a:solidFill>
                </a:rPr>
                <a:t>Headquarters</a:t>
              </a:r>
            </a:p>
            <a:p>
              <a:pPr algn="ctr"/>
              <a:r>
                <a:rPr lang="en-US" sz="1500" b="1" dirty="0">
                  <a:solidFill>
                    <a:srgbClr val="7F7F7F"/>
                  </a:solidFill>
                </a:rPr>
                <a:t>Silicon Valley (San Francisco Bay Area)</a:t>
              </a:r>
            </a:p>
          </p:txBody>
        </p:sp>
        <p:cxnSp>
          <p:nvCxnSpPr>
            <p:cNvPr id="29" name="Straight Arrow Connector 28"/>
            <p:cNvCxnSpPr/>
            <p:nvPr/>
          </p:nvCxnSpPr>
          <p:spPr>
            <a:xfrm flipH="1" flipV="1">
              <a:off x="16044981" y="4692294"/>
              <a:ext cx="1949104" cy="10333"/>
            </a:xfrm>
            <a:prstGeom prst="straightConnector1">
              <a:avLst/>
            </a:prstGeom>
            <a:ln>
              <a:solidFill>
                <a:srgbClr val="2CA397"/>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grpSp>
        <p:nvGrpSpPr>
          <p:cNvPr id="5" name="Group 4"/>
          <p:cNvGrpSpPr/>
          <p:nvPr/>
        </p:nvGrpSpPr>
        <p:grpSpPr>
          <a:xfrm>
            <a:off x="1135696" y="3753887"/>
            <a:ext cx="1745911" cy="1657350"/>
            <a:chOff x="5065089" y="3875162"/>
            <a:chExt cx="2327881" cy="2209800"/>
          </a:xfrm>
        </p:grpSpPr>
        <p:sp>
          <p:nvSpPr>
            <p:cNvPr id="3" name="Oval 2"/>
            <p:cNvSpPr/>
            <p:nvPr/>
          </p:nvSpPr>
          <p:spPr>
            <a:xfrm>
              <a:off x="5065089" y="3875162"/>
              <a:ext cx="2327881" cy="2209800"/>
            </a:xfrm>
            <a:prstGeom prst="ellipse">
              <a:avLst/>
            </a:prstGeom>
            <a:solidFill>
              <a:srgbClr val="2CA397"/>
            </a:solidFill>
            <a:ln>
              <a:noFill/>
            </a:ln>
            <a:scene3d>
              <a:camera prst="orthographicFront"/>
              <a:lightRig rig="chilly"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5261696" y="4317179"/>
              <a:ext cx="1934666" cy="1231107"/>
            </a:xfrm>
            <a:prstGeom prst="rect">
              <a:avLst/>
            </a:prstGeom>
            <a:noFill/>
          </p:spPr>
          <p:txBody>
            <a:bodyPr wrap="square" rtlCol="0">
              <a:spAutoFit/>
            </a:bodyPr>
            <a:lstStyle/>
            <a:p>
              <a:pPr algn="ctr"/>
              <a:r>
                <a:rPr lang="en-US" b="1" dirty="0">
                  <a:solidFill>
                    <a:schemeClr val="bg1"/>
                  </a:solidFill>
                </a:rPr>
                <a:t>550+</a:t>
              </a:r>
            </a:p>
            <a:p>
              <a:pPr algn="ctr"/>
              <a:r>
                <a:rPr lang="en-US" b="1" dirty="0">
                  <a:solidFill>
                    <a:schemeClr val="bg1"/>
                  </a:solidFill>
                </a:rPr>
                <a:t>GLOBAL</a:t>
              </a:r>
            </a:p>
            <a:p>
              <a:pPr algn="ctr"/>
              <a:r>
                <a:rPr lang="en-US" b="1" dirty="0">
                  <a:solidFill>
                    <a:schemeClr val="bg1"/>
                  </a:solidFill>
                </a:rPr>
                <a:t>CUSTOMERS</a:t>
              </a:r>
            </a:p>
          </p:txBody>
        </p:sp>
      </p:grpSp>
      <p:grpSp>
        <p:nvGrpSpPr>
          <p:cNvPr id="57" name="Group 56"/>
          <p:cNvGrpSpPr/>
          <p:nvPr/>
        </p:nvGrpSpPr>
        <p:grpSpPr>
          <a:xfrm>
            <a:off x="6113736" y="3734675"/>
            <a:ext cx="1745911" cy="1657350"/>
            <a:chOff x="5065089" y="3875162"/>
            <a:chExt cx="2327881" cy="2209800"/>
          </a:xfrm>
        </p:grpSpPr>
        <p:sp>
          <p:nvSpPr>
            <p:cNvPr id="59" name="Oval 58"/>
            <p:cNvSpPr/>
            <p:nvPr/>
          </p:nvSpPr>
          <p:spPr>
            <a:xfrm>
              <a:off x="5065089" y="3875162"/>
              <a:ext cx="2327881" cy="2209800"/>
            </a:xfrm>
            <a:prstGeom prst="ellipse">
              <a:avLst/>
            </a:prstGeom>
            <a:solidFill>
              <a:srgbClr val="2CA397"/>
            </a:solidFill>
            <a:ln>
              <a:noFill/>
            </a:ln>
            <a:scene3d>
              <a:camera prst="orthographicFront"/>
              <a:lightRig rig="chilly"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TextBox 59"/>
            <p:cNvSpPr txBox="1"/>
            <p:nvPr/>
          </p:nvSpPr>
          <p:spPr>
            <a:xfrm>
              <a:off x="5261696" y="4317179"/>
              <a:ext cx="1934666" cy="1231107"/>
            </a:xfrm>
            <a:prstGeom prst="rect">
              <a:avLst/>
            </a:prstGeom>
            <a:noFill/>
          </p:spPr>
          <p:txBody>
            <a:bodyPr wrap="square" rtlCol="0">
              <a:spAutoFit/>
            </a:bodyPr>
            <a:lstStyle/>
            <a:p>
              <a:pPr algn="ctr"/>
              <a:r>
                <a:rPr lang="en-US" b="1" dirty="0">
                  <a:solidFill>
                    <a:schemeClr val="bg1"/>
                  </a:solidFill>
                </a:rPr>
                <a:t>$50M+</a:t>
              </a:r>
            </a:p>
            <a:p>
              <a:pPr algn="ctr"/>
              <a:r>
                <a:rPr lang="en-US" b="1" dirty="0">
                  <a:solidFill>
                    <a:schemeClr val="bg1"/>
                  </a:solidFill>
                </a:rPr>
                <a:t>ANNUAL</a:t>
              </a:r>
            </a:p>
            <a:p>
              <a:pPr algn="ctr"/>
              <a:r>
                <a:rPr lang="en-US" b="1" dirty="0">
                  <a:solidFill>
                    <a:schemeClr val="bg1"/>
                  </a:solidFill>
                </a:rPr>
                <a:t>REVENUES</a:t>
              </a:r>
            </a:p>
          </p:txBody>
        </p:sp>
      </p:grpSp>
      <p:grpSp>
        <p:nvGrpSpPr>
          <p:cNvPr id="52" name="Group 51"/>
          <p:cNvGrpSpPr/>
          <p:nvPr/>
        </p:nvGrpSpPr>
        <p:grpSpPr>
          <a:xfrm>
            <a:off x="3624716" y="3734675"/>
            <a:ext cx="1745911" cy="1657350"/>
            <a:chOff x="5065089" y="3875162"/>
            <a:chExt cx="2327881" cy="2209800"/>
          </a:xfrm>
        </p:grpSpPr>
        <p:sp>
          <p:nvSpPr>
            <p:cNvPr id="54" name="Oval 53"/>
            <p:cNvSpPr/>
            <p:nvPr/>
          </p:nvSpPr>
          <p:spPr>
            <a:xfrm>
              <a:off x="5065089" y="3875162"/>
              <a:ext cx="2327881" cy="2209800"/>
            </a:xfrm>
            <a:prstGeom prst="ellipse">
              <a:avLst/>
            </a:prstGeom>
            <a:solidFill>
              <a:srgbClr val="2CA397"/>
            </a:solidFill>
            <a:ln>
              <a:noFill/>
            </a:ln>
            <a:scene3d>
              <a:camera prst="orthographicFront"/>
              <a:lightRig rig="chilly"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TextBox 54"/>
            <p:cNvSpPr txBox="1"/>
            <p:nvPr/>
          </p:nvSpPr>
          <p:spPr>
            <a:xfrm>
              <a:off x="5261696" y="4317179"/>
              <a:ext cx="1934666" cy="1231107"/>
            </a:xfrm>
            <a:prstGeom prst="rect">
              <a:avLst/>
            </a:prstGeom>
            <a:noFill/>
          </p:spPr>
          <p:txBody>
            <a:bodyPr wrap="square" rtlCol="0">
              <a:spAutoFit/>
            </a:bodyPr>
            <a:lstStyle/>
            <a:p>
              <a:pPr algn="ctr"/>
              <a:r>
                <a:rPr lang="en-US" b="1" dirty="0">
                  <a:solidFill>
                    <a:schemeClr val="bg1"/>
                  </a:solidFill>
                </a:rPr>
                <a:t>5 OFFICES</a:t>
              </a:r>
            </a:p>
            <a:p>
              <a:pPr algn="ctr"/>
              <a:r>
                <a:rPr lang="en-US" b="1" dirty="0">
                  <a:solidFill>
                    <a:schemeClr val="bg1"/>
                  </a:solidFill>
                </a:rPr>
                <a:t>ACROSS</a:t>
              </a:r>
            </a:p>
            <a:p>
              <a:pPr algn="ctr"/>
              <a:r>
                <a:rPr lang="en-US" b="1" dirty="0">
                  <a:solidFill>
                    <a:schemeClr val="bg1"/>
                  </a:solidFill>
                </a:rPr>
                <a:t>3 GEOS</a:t>
              </a:r>
            </a:p>
          </p:txBody>
        </p:sp>
      </p:grpSp>
    </p:spTree>
    <p:extLst>
      <p:ext uri="{BB962C8B-B14F-4D97-AF65-F5344CB8AC3E}">
        <p14:creationId xmlns:p14="http://schemas.microsoft.com/office/powerpoint/2010/main" val="1550364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700" dirty="0">
                <a:latin typeface="+mn-lt"/>
              </a:rPr>
              <a:t>Trusted by big Brands– 98% Retention</a:t>
            </a:r>
          </a:p>
        </p:txBody>
      </p:sp>
      <p:pic>
        <p:nvPicPr>
          <p:cNvPr id="70" name="Picture 6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5833" y="3891512"/>
            <a:ext cx="1768065" cy="315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3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6438" y="3340232"/>
            <a:ext cx="803773" cy="449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7223" y="4847511"/>
            <a:ext cx="1341668" cy="590358"/>
          </a:xfrm>
          <a:prstGeom prst="rect">
            <a:avLst/>
          </a:prstGeom>
        </p:spPr>
      </p:pic>
      <p:pic>
        <p:nvPicPr>
          <p:cNvPr id="97" name="Picture 5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7605" y="4276131"/>
            <a:ext cx="1193033" cy="367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 name="Picture 1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23" y="3556493"/>
            <a:ext cx="724535" cy="797643"/>
          </a:xfrm>
          <a:prstGeom prst="rect">
            <a:avLst/>
          </a:prstGeom>
        </p:spPr>
      </p:pic>
      <p:pic>
        <p:nvPicPr>
          <p:cNvPr id="116" name="Picture 8" descr="http://www.logoprofi.com/blog/wp-content/uploads/2011/02/C_Air-China-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5847" y="2285385"/>
            <a:ext cx="1392638" cy="357508"/>
          </a:xfrm>
          <a:prstGeom prst="rect">
            <a:avLst/>
          </a:prstGeom>
          <a:noFill/>
          <a:extLst>
            <a:ext uri="{909E8E84-426E-40dd-AFC4-6F175D3DCCD1}">
              <a14:hiddenFill xmlns:a14="http://schemas.microsoft.com/office/drawing/2010/main" xmlns="">
                <a:solidFill>
                  <a:srgbClr val="FFFFFF"/>
                </a:solidFill>
              </a14:hiddenFill>
            </a:ext>
          </a:extLst>
        </p:spPr>
      </p:pic>
      <p:pic>
        <p:nvPicPr>
          <p:cNvPr id="121" name="Picture 4" descr="http://cnafinance.com/wp-content/uploads/2015/11/GoPro-GPRO-Stock-New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3784" y="2804759"/>
            <a:ext cx="1311214" cy="535473"/>
          </a:xfrm>
          <a:prstGeom prst="rect">
            <a:avLst/>
          </a:prstGeom>
          <a:noFill/>
          <a:extLst>
            <a:ext uri="{909E8E84-426E-40dd-AFC4-6F175D3DCCD1}">
              <a14:hiddenFill xmlns:a14="http://schemas.microsoft.com/office/drawing/2010/main" xmlns="">
                <a:solidFill>
                  <a:srgbClr val="FFFFFF"/>
                </a:solidFill>
              </a14:hiddenFill>
            </a:ext>
          </a:extLst>
        </p:spPr>
      </p:pic>
      <p:pic>
        <p:nvPicPr>
          <p:cNvPr id="122" name="Picture 2" descr="http://demandware.edgesuite.net/aalz_prd/on/demandware.static/Sites-SKDYUS-Site/-/default/v1425058106387/images/logo_144.pn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9151" y="3207503"/>
            <a:ext cx="2235287" cy="677446"/>
          </a:xfrm>
          <a:prstGeom prst="rect">
            <a:avLst/>
          </a:prstGeom>
          <a:noFill/>
          <a:extLst>
            <a:ext uri="{909E8E84-426E-40dd-AFC4-6F175D3DCCD1}">
              <a14:hiddenFill xmlns:a14="http://schemas.microsoft.com/office/drawing/2010/main" xmlns="">
                <a:solidFill>
                  <a:srgbClr val="FFFFFF"/>
                </a:solidFill>
              </a14:hiddenFill>
            </a:ext>
          </a:extLst>
        </p:spPr>
      </p:pic>
      <p:pic>
        <p:nvPicPr>
          <p:cNvPr id="123" name="Picture 1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777" y="2745918"/>
            <a:ext cx="1278477" cy="531245"/>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45445" y="2995902"/>
            <a:ext cx="1463040" cy="635508"/>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8921" y="2314692"/>
            <a:ext cx="1616077" cy="339791"/>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847511"/>
            <a:ext cx="1846254" cy="845662"/>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67564" y="3531512"/>
            <a:ext cx="1525126" cy="970535"/>
          </a:xfrm>
          <a:prstGeom prst="rect">
            <a:avLst/>
          </a:prstGeom>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9517" y="2002577"/>
            <a:ext cx="1301701" cy="450589"/>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8047" y="2079094"/>
            <a:ext cx="1341833" cy="464624"/>
          </a:xfrm>
          <a:prstGeom prst="rect">
            <a:avLst/>
          </a:prstGeom>
        </p:spPr>
      </p:pic>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3506" y="4049042"/>
            <a:ext cx="1525496" cy="692984"/>
          </a:xfrm>
          <a:prstGeom prst="rect">
            <a:avLst/>
          </a:prstGeom>
        </p:spPr>
      </p:pic>
      <p:pic>
        <p:nvPicPr>
          <p:cNvPr id="12" name="Picture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34669" y="3523276"/>
            <a:ext cx="997025" cy="997025"/>
          </a:xfrm>
          <a:prstGeom prst="rect">
            <a:avLst/>
          </a:prstGeom>
        </p:spPr>
      </p:pic>
      <p:pic>
        <p:nvPicPr>
          <p:cNvPr id="13" name="Pictur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93887" y="4765232"/>
            <a:ext cx="1162050" cy="606045"/>
          </a:xfrm>
          <a:prstGeom prst="rect">
            <a:avLst/>
          </a:prstGeom>
        </p:spPr>
      </p:pic>
      <p:pic>
        <p:nvPicPr>
          <p:cNvPr id="14" name="Picture 1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15627" y="3540930"/>
            <a:ext cx="852692" cy="616666"/>
          </a:xfrm>
          <a:prstGeom prst="rect">
            <a:avLst/>
          </a:prstGeom>
        </p:spPr>
      </p:pic>
      <p:pic>
        <p:nvPicPr>
          <p:cNvPr id="15" name="Picture 1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43885" y="4820854"/>
            <a:ext cx="1058075" cy="700975"/>
          </a:xfrm>
          <a:prstGeom prst="rect">
            <a:avLst/>
          </a:prstGeom>
        </p:spPr>
      </p:pic>
      <p:pic>
        <p:nvPicPr>
          <p:cNvPr id="16" name="Picture 1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71706" y="4471253"/>
            <a:ext cx="1020827" cy="577574"/>
          </a:xfrm>
          <a:prstGeom prst="rect">
            <a:avLst/>
          </a:prstGeom>
        </p:spPr>
      </p:pic>
      <p:pic>
        <p:nvPicPr>
          <p:cNvPr id="17" name="Picture 1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73000" y="2318452"/>
            <a:ext cx="1437476" cy="677450"/>
          </a:xfrm>
          <a:prstGeom prst="rect">
            <a:avLst/>
          </a:prstGeom>
        </p:spPr>
      </p:pic>
      <p:pic>
        <p:nvPicPr>
          <p:cNvPr id="18" name="Picture 1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86522" y="5067081"/>
            <a:ext cx="2005883" cy="438787"/>
          </a:xfrm>
          <a:prstGeom prst="rect">
            <a:avLst/>
          </a:prstGeom>
        </p:spPr>
      </p:pic>
      <p:sp>
        <p:nvSpPr>
          <p:cNvPr id="27"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pic>
        <p:nvPicPr>
          <p:cNvPr id="3" name="Picture 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49465" y="2408125"/>
            <a:ext cx="1104038" cy="1104038"/>
          </a:xfrm>
          <a:prstGeom prst="rect">
            <a:avLst/>
          </a:prstGeom>
        </p:spPr>
      </p:pic>
      <p:pic>
        <p:nvPicPr>
          <p:cNvPr id="28" name="Afbeelding 27"/>
          <p:cNvPicPr/>
          <p:nvPr/>
        </p:nvPicPr>
        <p:blipFill>
          <a:blip r:embed="rId26">
            <a:extLst>
              <a:ext uri="{28A0092B-C50C-407E-A947-70E740481C1C}">
                <a14:useLocalDpi xmlns:a14="http://schemas.microsoft.com/office/drawing/2010/main" val="0"/>
              </a:ext>
            </a:extLst>
          </a:blip>
          <a:stretch>
            <a:fillRect/>
          </a:stretch>
        </p:blipFill>
        <p:spPr>
          <a:xfrm>
            <a:off x="2387128" y="1440742"/>
            <a:ext cx="2453009" cy="625462"/>
          </a:xfrm>
          <a:prstGeom prst="rect">
            <a:avLst/>
          </a:prstGeom>
        </p:spPr>
      </p:pic>
    </p:spTree>
    <p:extLst>
      <p:ext uri="{BB962C8B-B14F-4D97-AF65-F5344CB8AC3E}">
        <p14:creationId xmlns:p14="http://schemas.microsoft.com/office/powerpoint/2010/main" val="440486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a:spLocks noChangeAspect="1"/>
          </p:cNvSpPr>
          <p:nvPr/>
        </p:nvSpPr>
        <p:spPr bwMode="auto">
          <a:xfrm>
            <a:off x="3623523" y="2641439"/>
            <a:ext cx="1810512" cy="1810512"/>
          </a:xfrm>
          <a:prstGeom prst="ellipse">
            <a:avLst/>
          </a:prstGeom>
          <a:solidFill>
            <a:schemeClr val="bg1"/>
          </a:solidFill>
          <a:ln w="28575" cap="flat" cmpd="sng" algn="ctr">
            <a:solidFill>
              <a:srgbClr val="2A968C"/>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1050" b="1" dirty="0">
              <a:solidFill>
                <a:srgbClr val="000000"/>
              </a:solidFill>
              <a:latin typeface="Palatino Linotype" pitchFamily="18" charset="0"/>
            </a:endParaRPr>
          </a:p>
        </p:txBody>
      </p:sp>
      <p:sp>
        <p:nvSpPr>
          <p:cNvPr id="2" name="Slide Number Placeholder 1"/>
          <p:cNvSpPr>
            <a:spLocks noGrp="1"/>
          </p:cNvSpPr>
          <p:nvPr>
            <p:ph type="sldNum" sz="quarter" idx="4"/>
          </p:nvPr>
        </p:nvSpPr>
        <p:spPr/>
        <p:txBody>
          <a:bodyPr/>
          <a:lstStyle/>
          <a:p>
            <a:fld id="{37BBBFC0-A965-4270-8B96-767484127842}" type="slidenum">
              <a:rPr lang="en-US" smtClean="0"/>
              <a:pPr/>
              <a:t>32</a:t>
            </a:fld>
            <a:endParaRPr lang="en-US" dirty="0"/>
          </a:p>
        </p:txBody>
      </p:sp>
      <p:sp>
        <p:nvSpPr>
          <p:cNvPr id="3"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dirty="0"/>
          </a:p>
        </p:txBody>
      </p:sp>
      <p:grpSp>
        <p:nvGrpSpPr>
          <p:cNvPr id="4" name="Group 3"/>
          <p:cNvGrpSpPr/>
          <p:nvPr/>
        </p:nvGrpSpPr>
        <p:grpSpPr>
          <a:xfrm>
            <a:off x="4799052" y="1994410"/>
            <a:ext cx="1097280" cy="1097280"/>
            <a:chOff x="6682482" y="1879357"/>
            <a:chExt cx="1463040" cy="1463040"/>
          </a:xfrm>
        </p:grpSpPr>
        <p:sp>
          <p:nvSpPr>
            <p:cNvPr id="54" name="Oval 53"/>
            <p:cNvSpPr/>
            <p:nvPr/>
          </p:nvSpPr>
          <p:spPr bwMode="auto">
            <a:xfrm>
              <a:off x="6682482" y="1879357"/>
              <a:ext cx="1463040" cy="1463040"/>
            </a:xfrm>
            <a:prstGeom prst="ellipse">
              <a:avLst/>
            </a:prstGeom>
            <a:solidFill>
              <a:schemeClr val="bg1"/>
            </a:solidFill>
            <a:ln w="28575" cap="flat" cmpd="sng" algn="ctr">
              <a:solidFill>
                <a:srgbClr val="2A968C"/>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p:cNvSpPr txBox="1"/>
            <p:nvPr/>
          </p:nvSpPr>
          <p:spPr>
            <a:xfrm>
              <a:off x="6730910" y="2168093"/>
              <a:ext cx="1366185" cy="338555"/>
            </a:xfrm>
            <a:prstGeom prst="rect">
              <a:avLst/>
            </a:prstGeom>
            <a:noFill/>
          </p:spPr>
          <p:txBody>
            <a:bodyPr wrap="none" rtlCol="0" anchor="ctr">
              <a:spAutoFit/>
            </a:bodyPr>
            <a:lstStyle/>
            <a:p>
              <a:pPr algn="ctr"/>
              <a:r>
                <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rPr>
                <a:t>Globalization</a:t>
              </a:r>
            </a:p>
          </p:txBody>
        </p:sp>
      </p:grpSp>
      <p:grpSp>
        <p:nvGrpSpPr>
          <p:cNvPr id="6" name="Group 5"/>
          <p:cNvGrpSpPr/>
          <p:nvPr/>
        </p:nvGrpSpPr>
        <p:grpSpPr>
          <a:xfrm>
            <a:off x="3247595" y="1994410"/>
            <a:ext cx="1097280" cy="1097280"/>
            <a:chOff x="3977382" y="1873604"/>
            <a:chExt cx="1463040" cy="1463040"/>
          </a:xfrm>
        </p:grpSpPr>
        <p:sp>
          <p:nvSpPr>
            <p:cNvPr id="57" name="Oval 56"/>
            <p:cNvSpPr/>
            <p:nvPr/>
          </p:nvSpPr>
          <p:spPr bwMode="auto">
            <a:xfrm>
              <a:off x="3977382" y="1873604"/>
              <a:ext cx="1463040" cy="1463040"/>
            </a:xfrm>
            <a:prstGeom prst="ellipse">
              <a:avLst/>
            </a:prstGeom>
            <a:solidFill>
              <a:schemeClr val="bg1"/>
            </a:solidFill>
            <a:ln w="28575" cap="flat" cmpd="sng" algn="ctr">
              <a:solidFill>
                <a:srgbClr val="2A968C"/>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1200" b="1" dirty="0">
                <a:solidFill>
                  <a:srgbClr val="2A968C"/>
                </a:solidFill>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35"/>
            <p:cNvSpPr txBox="1"/>
            <p:nvPr/>
          </p:nvSpPr>
          <p:spPr>
            <a:xfrm>
              <a:off x="4017226" y="2006617"/>
              <a:ext cx="1383352" cy="518632"/>
            </a:xfrm>
            <a:prstGeom prst="rect">
              <a:avLst/>
            </a:prstGeom>
            <a:noFill/>
          </p:spPr>
          <p:txBody>
            <a:bodyPr wrap="square" rtlCol="0" anchor="ctr">
              <a:noAutofit/>
            </a:bodyPr>
            <a:lstStyle/>
            <a:p>
              <a:pPr algn="ctr"/>
              <a:r>
                <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rPr>
                <a:t>Cloud Computing</a:t>
              </a:r>
            </a:p>
          </p:txBody>
        </p:sp>
      </p:grpSp>
      <p:grpSp>
        <p:nvGrpSpPr>
          <p:cNvPr id="12" name="Group 11"/>
          <p:cNvGrpSpPr/>
          <p:nvPr/>
        </p:nvGrpSpPr>
        <p:grpSpPr>
          <a:xfrm>
            <a:off x="2796410" y="3357889"/>
            <a:ext cx="1097280" cy="1097280"/>
            <a:chOff x="3731154" y="3921924"/>
            <a:chExt cx="1463040" cy="1463040"/>
          </a:xfrm>
        </p:grpSpPr>
        <p:sp>
          <p:nvSpPr>
            <p:cNvPr id="56" name="Oval 55"/>
            <p:cNvSpPr/>
            <p:nvPr/>
          </p:nvSpPr>
          <p:spPr bwMode="auto">
            <a:xfrm>
              <a:off x="3731154" y="3921924"/>
              <a:ext cx="1463040" cy="1463040"/>
            </a:xfrm>
            <a:prstGeom prst="ellipse">
              <a:avLst/>
            </a:prstGeom>
            <a:solidFill>
              <a:schemeClr val="bg1"/>
            </a:solidFill>
            <a:ln w="28575" cap="flat" cmpd="sng" algn="ctr">
              <a:solidFill>
                <a:srgbClr val="2A968C"/>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2" name="Group 41"/>
            <p:cNvGrpSpPr/>
            <p:nvPr/>
          </p:nvGrpSpPr>
          <p:grpSpPr>
            <a:xfrm>
              <a:off x="4050195" y="4517164"/>
              <a:ext cx="824959" cy="598545"/>
              <a:chOff x="1546235" y="3986347"/>
              <a:chExt cx="824959" cy="598545"/>
            </a:xfrm>
          </p:grpSpPr>
          <p:pic>
            <p:nvPicPr>
              <p:cNvPr id="75" name="Picture 74"/>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46235" y="3986347"/>
                <a:ext cx="477428" cy="598545"/>
              </a:xfrm>
              <a:prstGeom prst="rect">
                <a:avLst/>
              </a:prstGeom>
            </p:spPr>
          </p:pic>
          <p:pic>
            <p:nvPicPr>
              <p:cNvPr id="74" name="Picture 7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41599">
                <a:off x="1935681" y="3988317"/>
                <a:ext cx="435513" cy="594605"/>
              </a:xfrm>
              <a:prstGeom prst="rect">
                <a:avLst/>
              </a:prstGeom>
            </p:spPr>
          </p:pic>
        </p:grpSp>
        <p:sp>
          <p:nvSpPr>
            <p:cNvPr id="37" name="TextBox 36"/>
            <p:cNvSpPr txBox="1"/>
            <p:nvPr/>
          </p:nvSpPr>
          <p:spPr>
            <a:xfrm>
              <a:off x="3943008" y="4063914"/>
              <a:ext cx="1039333" cy="322030"/>
            </a:xfrm>
            <a:prstGeom prst="rect">
              <a:avLst/>
            </a:prstGeom>
            <a:noFill/>
          </p:spPr>
          <p:txBody>
            <a:bodyPr wrap="square" rtlCol="0" anchor="ctr">
              <a:noAutofit/>
            </a:bodyPr>
            <a:lstStyle/>
            <a:p>
              <a:pPr algn="ctr"/>
              <a:r>
                <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rPr>
                <a:t>Mobility</a:t>
              </a:r>
            </a:p>
          </p:txBody>
        </p:sp>
      </p:grpSp>
      <p:grpSp>
        <p:nvGrpSpPr>
          <p:cNvPr id="13" name="Group 12"/>
          <p:cNvGrpSpPr/>
          <p:nvPr/>
        </p:nvGrpSpPr>
        <p:grpSpPr>
          <a:xfrm>
            <a:off x="4023360" y="4291299"/>
            <a:ext cx="1097280" cy="1097280"/>
            <a:chOff x="5364480" y="4809914"/>
            <a:chExt cx="1463040" cy="1463040"/>
          </a:xfrm>
        </p:grpSpPr>
        <p:sp>
          <p:nvSpPr>
            <p:cNvPr id="58" name="Oval 57"/>
            <p:cNvSpPr/>
            <p:nvPr/>
          </p:nvSpPr>
          <p:spPr bwMode="auto">
            <a:xfrm>
              <a:off x="5364480" y="4809914"/>
              <a:ext cx="1463040" cy="1463040"/>
            </a:xfrm>
            <a:prstGeom prst="ellipse">
              <a:avLst/>
            </a:prstGeom>
            <a:solidFill>
              <a:schemeClr val="bg1"/>
            </a:solidFill>
            <a:ln w="28575" cap="flat" cmpd="sng" algn="ctr">
              <a:solidFill>
                <a:srgbClr val="2A968C"/>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endParaRPr>
            </a:p>
          </p:txBody>
        </p:sp>
        <p:sp>
          <p:nvSpPr>
            <p:cNvPr id="38" name="TextBox 37"/>
            <p:cNvSpPr txBox="1"/>
            <p:nvPr/>
          </p:nvSpPr>
          <p:spPr>
            <a:xfrm>
              <a:off x="5421416" y="5063999"/>
              <a:ext cx="1383352" cy="322030"/>
            </a:xfrm>
            <a:prstGeom prst="rect">
              <a:avLst/>
            </a:prstGeom>
            <a:noFill/>
          </p:spPr>
          <p:txBody>
            <a:bodyPr wrap="square" rtlCol="0" anchor="ctr">
              <a:noAutofit/>
            </a:bodyPr>
            <a:lstStyle/>
            <a:p>
              <a:pPr algn="ctr"/>
              <a:r>
                <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rPr>
                <a:t>Virtualization</a:t>
              </a:r>
            </a:p>
          </p:txBody>
        </p:sp>
      </p:grpSp>
      <p:grpSp>
        <p:nvGrpSpPr>
          <p:cNvPr id="11" name="Group 10"/>
          <p:cNvGrpSpPr/>
          <p:nvPr/>
        </p:nvGrpSpPr>
        <p:grpSpPr>
          <a:xfrm>
            <a:off x="5249350" y="3357889"/>
            <a:ext cx="1097280" cy="1097280"/>
            <a:chOff x="6967187" y="3921924"/>
            <a:chExt cx="1463040" cy="1463040"/>
          </a:xfrm>
        </p:grpSpPr>
        <p:sp>
          <p:nvSpPr>
            <p:cNvPr id="59" name="Oval 58"/>
            <p:cNvSpPr/>
            <p:nvPr/>
          </p:nvSpPr>
          <p:spPr bwMode="auto">
            <a:xfrm>
              <a:off x="6967187" y="3921924"/>
              <a:ext cx="1463040" cy="1463040"/>
            </a:xfrm>
            <a:prstGeom prst="ellipse">
              <a:avLst/>
            </a:prstGeom>
            <a:solidFill>
              <a:schemeClr val="bg1"/>
            </a:solidFill>
            <a:ln w="28575" cap="flat" cmpd="sng" algn="ctr">
              <a:solidFill>
                <a:srgbClr val="2A968C"/>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endParaRPr>
            </a:p>
          </p:txBody>
        </p:sp>
        <p:sp>
          <p:nvSpPr>
            <p:cNvPr id="40" name="TextBox 39"/>
            <p:cNvSpPr txBox="1"/>
            <p:nvPr/>
          </p:nvSpPr>
          <p:spPr>
            <a:xfrm>
              <a:off x="7170572" y="4048385"/>
              <a:ext cx="1056273" cy="553997"/>
            </a:xfrm>
            <a:prstGeom prst="rect">
              <a:avLst/>
            </a:prstGeom>
            <a:noFill/>
          </p:spPr>
          <p:txBody>
            <a:bodyPr wrap="none" rtlCol="0" anchor="ctr">
              <a:spAutoFit/>
            </a:bodyPr>
            <a:lstStyle/>
            <a:p>
              <a:pPr algn="ctr"/>
              <a:r>
                <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rPr>
                <a:t>Legacy</a:t>
              </a:r>
              <a:br>
                <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rPr>
              </a:br>
              <a:r>
                <a:rPr lang="en-US" sz="1050" b="1" dirty="0">
                  <a:solidFill>
                    <a:srgbClr val="2A968C"/>
                  </a:solidFill>
                  <a:latin typeface="Segoe UI" panose="020B0502040204020203" pitchFamily="34" charset="0"/>
                  <a:ea typeface="Segoe UI" panose="020B0502040204020203" pitchFamily="34" charset="0"/>
                  <a:cs typeface="Segoe UI" panose="020B0502040204020203" pitchFamily="34" charset="0"/>
                </a:rPr>
                <a:t>Networks</a:t>
              </a:r>
            </a:p>
          </p:txBody>
        </p:sp>
      </p:grpSp>
      <p:sp>
        <p:nvSpPr>
          <p:cNvPr id="69" name="Rectangle 68"/>
          <p:cNvSpPr/>
          <p:nvPr/>
        </p:nvSpPr>
        <p:spPr>
          <a:xfrm>
            <a:off x="847795" y="2252536"/>
            <a:ext cx="2544318" cy="535531"/>
          </a:xfrm>
          <a:prstGeom prst="rect">
            <a:avLst/>
          </a:prstGeom>
        </p:spPr>
        <p:txBody>
          <a:bodyPr wrap="square" lIns="34290" rIns="34290">
            <a:spAutoFit/>
          </a:bodyPr>
          <a:lstStyle/>
          <a:p>
            <a:pPr>
              <a:lnSpc>
                <a:spcPct val="120000"/>
              </a:lnSpc>
              <a:buClr>
                <a:srgbClr val="2CA397"/>
              </a:buClr>
            </a:pPr>
            <a:r>
              <a:rPr lang="en-US" sz="1200" b="1" dirty="0">
                <a:latin typeface="Segoe UI" panose="020B0502040204020203" pitchFamily="34" charset="0"/>
                <a:cs typeface="Segoe UI" panose="020B0502040204020203" pitchFamily="34" charset="0"/>
              </a:rPr>
              <a:t>Mission critical Enterprise apps are moving to the Cloud</a:t>
            </a:r>
          </a:p>
        </p:txBody>
      </p:sp>
      <p:sp>
        <p:nvSpPr>
          <p:cNvPr id="70" name="Rectangle 69"/>
          <p:cNvSpPr/>
          <p:nvPr/>
        </p:nvSpPr>
        <p:spPr>
          <a:xfrm>
            <a:off x="477356" y="3641731"/>
            <a:ext cx="2544318" cy="313932"/>
          </a:xfrm>
          <a:prstGeom prst="rect">
            <a:avLst/>
          </a:prstGeom>
        </p:spPr>
        <p:txBody>
          <a:bodyPr wrap="square" lIns="34290" rIns="34290">
            <a:spAutoFit/>
          </a:bodyPr>
          <a:lstStyle/>
          <a:p>
            <a:pPr>
              <a:lnSpc>
                <a:spcPct val="120000"/>
              </a:lnSpc>
              <a:buClr>
                <a:srgbClr val="2CA397"/>
              </a:buClr>
            </a:pPr>
            <a:r>
              <a:rPr lang="en-US" sz="1200" b="1" dirty="0">
                <a:latin typeface="Segoe UI" panose="020B0502040204020203" pitchFamily="34" charset="0"/>
                <a:cs typeface="Segoe UI" panose="020B0502040204020203" pitchFamily="34" charset="0"/>
              </a:rPr>
              <a:t>Increasingly mobile workforce</a:t>
            </a:r>
            <a:endParaRPr lang="en-US" sz="1200" i="1" dirty="0">
              <a:latin typeface="Segoe UI" panose="020B0502040204020203" pitchFamily="34" charset="0"/>
              <a:cs typeface="Segoe UI" panose="020B0502040204020203" pitchFamily="34" charset="0"/>
            </a:endParaRPr>
          </a:p>
        </p:txBody>
      </p:sp>
      <p:sp>
        <p:nvSpPr>
          <p:cNvPr id="76" name="Rectangle 75"/>
          <p:cNvSpPr/>
          <p:nvPr/>
        </p:nvSpPr>
        <p:spPr>
          <a:xfrm>
            <a:off x="1396998" y="4632883"/>
            <a:ext cx="2595701" cy="535531"/>
          </a:xfrm>
          <a:prstGeom prst="rect">
            <a:avLst/>
          </a:prstGeom>
        </p:spPr>
        <p:txBody>
          <a:bodyPr wrap="square" lIns="34290" rIns="34290">
            <a:spAutoFit/>
          </a:bodyPr>
          <a:lstStyle/>
          <a:p>
            <a:pPr>
              <a:lnSpc>
                <a:spcPct val="120000"/>
              </a:lnSpc>
              <a:buClr>
                <a:srgbClr val="2CA397"/>
              </a:buClr>
            </a:pPr>
            <a:r>
              <a:rPr lang="en-US" sz="1200" b="1" dirty="0">
                <a:latin typeface="Segoe UI" panose="020B0502040204020203" pitchFamily="34" charset="0"/>
                <a:cs typeface="Segoe UI" panose="020B0502040204020203" pitchFamily="34" charset="0"/>
              </a:rPr>
              <a:t>Data center density / virtualization taxing the network</a:t>
            </a:r>
            <a:endParaRPr lang="en-US" sz="1200" i="1" dirty="0">
              <a:latin typeface="Segoe UI" panose="020B0502040204020203" pitchFamily="34" charset="0"/>
              <a:cs typeface="Segoe UI" panose="020B0502040204020203" pitchFamily="34" charset="0"/>
            </a:endParaRPr>
          </a:p>
        </p:txBody>
      </p:sp>
      <p:sp>
        <p:nvSpPr>
          <p:cNvPr id="80" name="Rectangle 79"/>
          <p:cNvSpPr/>
          <p:nvPr/>
        </p:nvSpPr>
        <p:spPr>
          <a:xfrm>
            <a:off x="6466953" y="3629029"/>
            <a:ext cx="2544763" cy="535531"/>
          </a:xfrm>
          <a:prstGeom prst="rect">
            <a:avLst/>
          </a:prstGeom>
        </p:spPr>
        <p:txBody>
          <a:bodyPr wrap="square" lIns="34290" rIns="34290">
            <a:spAutoFit/>
          </a:bodyPr>
          <a:lstStyle/>
          <a:p>
            <a:pPr>
              <a:lnSpc>
                <a:spcPct val="120000"/>
              </a:lnSpc>
              <a:buClr>
                <a:srgbClr val="2CA397"/>
              </a:buClr>
            </a:pPr>
            <a:r>
              <a:rPr lang="en-US" sz="1200" b="1" dirty="0">
                <a:latin typeface="Segoe UI" panose="020B0502040204020203" pitchFamily="34" charset="0"/>
                <a:cs typeface="Segoe UI" panose="020B0502040204020203" pitchFamily="34" charset="0"/>
              </a:rPr>
              <a:t>MPLS / Internet ill-equipped to support this new paradigm</a:t>
            </a:r>
          </a:p>
        </p:txBody>
      </p:sp>
      <p:sp>
        <p:nvSpPr>
          <p:cNvPr id="81" name="Rectangle 80"/>
          <p:cNvSpPr/>
          <p:nvPr/>
        </p:nvSpPr>
        <p:spPr>
          <a:xfrm>
            <a:off x="6012059" y="2252536"/>
            <a:ext cx="2744180" cy="535531"/>
          </a:xfrm>
          <a:prstGeom prst="rect">
            <a:avLst/>
          </a:prstGeom>
        </p:spPr>
        <p:txBody>
          <a:bodyPr wrap="square" lIns="34290" rIns="34290">
            <a:spAutoFit/>
          </a:bodyPr>
          <a:lstStyle/>
          <a:p>
            <a:pPr>
              <a:lnSpc>
                <a:spcPct val="120000"/>
              </a:lnSpc>
              <a:buClr>
                <a:srgbClr val="2CA397"/>
              </a:buClr>
            </a:pPr>
            <a:r>
              <a:rPr lang="en-US" sz="1200" b="1" dirty="0">
                <a:latin typeface="Segoe UI" panose="020B0502040204020203" pitchFamily="34" charset="0"/>
                <a:cs typeface="Segoe UI" panose="020B0502040204020203" pitchFamily="34" charset="0"/>
              </a:rPr>
              <a:t>Organizations are increasingly going global</a:t>
            </a:r>
          </a:p>
        </p:txBody>
      </p:sp>
      <p:pic>
        <p:nvPicPr>
          <p:cNvPr id="2052" name="Picture 2051"/>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949743" y="2975479"/>
            <a:ext cx="1285875" cy="1285875"/>
          </a:xfrm>
          <a:prstGeom prst="rect">
            <a:avLst/>
          </a:prstGeom>
        </p:spPr>
      </p:pic>
      <p:pic>
        <p:nvPicPr>
          <p:cNvPr id="50" name="Picture 49"/>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92239" y="2464958"/>
            <a:ext cx="510908" cy="510906"/>
          </a:xfrm>
          <a:prstGeom prst="rect">
            <a:avLst/>
          </a:prstGeom>
        </p:spPr>
      </p:pic>
      <p:pic>
        <p:nvPicPr>
          <p:cNvPr id="51" name="Picture 16" descr="https://1.bp.blogspot.com/-Ujh-LTIXK50/VtkI7oZzdUI/AAAAAAAAAbY/fBYqNHgESIQ/s1600/hybrid_cloud.pn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504986" y="2565173"/>
            <a:ext cx="631451" cy="368339"/>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30" descr="http://simpleicon.com/wp-content/uploads/cloud-10.pn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4975" y="4669523"/>
            <a:ext cx="679688" cy="608936"/>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4" descr="http://thinkvss.com/images/vm-icon.jpg"/>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45358" y="4930881"/>
            <a:ext cx="178217" cy="159665"/>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www.clipartbest.com/cliparts/jTx/EjE/jTxEjEX8c.pn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26737" y="3849459"/>
            <a:ext cx="542505" cy="478681"/>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itle 1"/>
          <p:cNvSpPr txBox="1">
            <a:spLocks/>
          </p:cNvSpPr>
          <p:nvPr/>
        </p:nvSpPr>
        <p:spPr>
          <a:xfrm>
            <a:off x="173449" y="1070932"/>
            <a:ext cx="8797109" cy="82163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b="1" kern="1200" cap="all" baseline="0">
                <a:solidFill>
                  <a:srgbClr val="2CA397"/>
                </a:solidFill>
                <a:latin typeface="Segoe UI" panose="020B0502040204020203" pitchFamily="34" charset="0"/>
                <a:ea typeface="Segoe UI" panose="020B0502040204020203" pitchFamily="34" charset="0"/>
                <a:cs typeface="Segoe UI" panose="020B0502040204020203" pitchFamily="34" charset="0"/>
              </a:defRPr>
            </a:lvl1pPr>
          </a:lstStyle>
          <a:p>
            <a:pPr algn="ctr"/>
            <a:r>
              <a:rPr lang="en-US" sz="2700" b="0" cap="none" dirty="0">
                <a:solidFill>
                  <a:srgbClr val="2A968C"/>
                </a:solidFill>
                <a:latin typeface="+mn-lt"/>
              </a:rPr>
              <a:t>KEY TRENDS THAT ARE TRANSFORMING IT</a:t>
            </a:r>
            <a:endParaRPr lang="en-US" sz="1500" b="0" cap="none" dirty="0">
              <a:solidFill>
                <a:srgbClr val="2A968C"/>
              </a:solidFill>
              <a:latin typeface="+mn-lt"/>
            </a:endParaRPr>
          </a:p>
        </p:txBody>
      </p:sp>
      <p:sp>
        <p:nvSpPr>
          <p:cNvPr id="43"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1455615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N" sz="2700" dirty="0">
                <a:latin typeface="+mn-lt"/>
              </a:rPr>
              <a:t>Happening in enterprises – </a:t>
            </a:r>
            <a:r>
              <a:rPr lang="en-IN" sz="2700" dirty="0">
                <a:solidFill>
                  <a:srgbClr val="FF0000"/>
                </a:solidFill>
                <a:latin typeface="+mn-lt"/>
              </a:rPr>
              <a:t>Now!</a:t>
            </a:r>
          </a:p>
        </p:txBody>
      </p:sp>
      <p:grpSp>
        <p:nvGrpSpPr>
          <p:cNvPr id="4" name="Group 3"/>
          <p:cNvGrpSpPr/>
          <p:nvPr/>
        </p:nvGrpSpPr>
        <p:grpSpPr>
          <a:xfrm>
            <a:off x="253797" y="1903372"/>
            <a:ext cx="3318952" cy="2787563"/>
            <a:chOff x="338395" y="1394829"/>
            <a:chExt cx="4425269" cy="3716750"/>
          </a:xfrm>
        </p:grpSpPr>
        <p:cxnSp>
          <p:nvCxnSpPr>
            <p:cNvPr id="5" name="Straight Connector 4"/>
            <p:cNvCxnSpPr/>
            <p:nvPr/>
          </p:nvCxnSpPr>
          <p:spPr>
            <a:xfrm flipV="1">
              <a:off x="3181887" y="3140269"/>
              <a:ext cx="1074584" cy="1"/>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descr="datacenter.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38846" y="3583992"/>
              <a:ext cx="924818" cy="648187"/>
            </a:xfrm>
            <a:prstGeom prst="rect">
              <a:avLst/>
            </a:prstGeom>
          </p:spPr>
        </p:pic>
        <p:grpSp>
          <p:nvGrpSpPr>
            <p:cNvPr id="7" name="Group 6"/>
            <p:cNvGrpSpPr/>
            <p:nvPr/>
          </p:nvGrpSpPr>
          <p:grpSpPr>
            <a:xfrm>
              <a:off x="456711" y="1394829"/>
              <a:ext cx="3133196" cy="3716750"/>
              <a:chOff x="456711" y="1394829"/>
              <a:chExt cx="3133196" cy="3716750"/>
            </a:xfrm>
          </p:grpSpPr>
          <p:grpSp>
            <p:nvGrpSpPr>
              <p:cNvPr id="9" name="Group 8"/>
              <p:cNvGrpSpPr/>
              <p:nvPr/>
            </p:nvGrpSpPr>
            <p:grpSpPr>
              <a:xfrm>
                <a:off x="1084526" y="1394829"/>
                <a:ext cx="2505381" cy="3716750"/>
                <a:chOff x="1084526" y="1394829"/>
                <a:chExt cx="2505381" cy="3716750"/>
              </a:xfrm>
            </p:grpSpPr>
            <p:cxnSp>
              <p:nvCxnSpPr>
                <p:cNvPr id="11" name="Straight Connector 10"/>
                <p:cNvCxnSpPr/>
                <p:nvPr/>
              </p:nvCxnSpPr>
              <p:spPr>
                <a:xfrm flipH="1" flipV="1">
                  <a:off x="1838786" y="2082352"/>
                  <a:ext cx="603251" cy="457200"/>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02188" y="3390452"/>
                  <a:ext cx="831848" cy="0"/>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914988" y="3580952"/>
                  <a:ext cx="844548" cy="635000"/>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descr="datacenter.png"/>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155604" y="1394829"/>
                  <a:ext cx="893161" cy="1032800"/>
                </a:xfrm>
                <a:prstGeom prst="rect">
                  <a:avLst/>
                </a:prstGeom>
              </p:spPr>
            </p:pic>
            <p:grpSp>
              <p:nvGrpSpPr>
                <p:cNvPr id="16" name="Group 15"/>
                <p:cNvGrpSpPr/>
                <p:nvPr/>
              </p:nvGrpSpPr>
              <p:grpSpPr>
                <a:xfrm>
                  <a:off x="1741743" y="2260144"/>
                  <a:ext cx="1848164" cy="1483715"/>
                  <a:chOff x="922702" y="3414793"/>
                  <a:chExt cx="1525555" cy="1097538"/>
                </a:xfrm>
              </p:grpSpPr>
              <p:pic>
                <p:nvPicPr>
                  <p:cNvPr id="26" name="Picture 25"/>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22702" y="3414793"/>
                    <a:ext cx="1525555" cy="1097538"/>
                  </a:xfrm>
                  <a:prstGeom prst="rect">
                    <a:avLst/>
                  </a:prstGeom>
                  <a:noFill/>
                  <a:ln>
                    <a:noFill/>
                  </a:ln>
                  <a:effectLst>
                    <a:outerShdw blurRad="139700" dist="76200" dir="2700000" algn="tl" rotWithShape="0">
                      <a:prstClr val="black">
                        <a:alpha val="26000"/>
                      </a:prstClr>
                    </a:outerShdw>
                  </a:effectLst>
                </p:spPr>
              </p:pic>
              <p:sp>
                <p:nvSpPr>
                  <p:cNvPr id="27" name="TextBox 26"/>
                  <p:cNvSpPr txBox="1"/>
                  <p:nvPr/>
                </p:nvSpPr>
                <p:spPr bwMode="auto">
                  <a:xfrm>
                    <a:off x="1381055" y="3933370"/>
                    <a:ext cx="709406" cy="184412"/>
                  </a:xfrm>
                  <a:prstGeom prst="rect">
                    <a:avLst/>
                  </a:prstGeom>
                  <a:noFill/>
                </p:spPr>
                <p:txBody>
                  <a:bodyPr wrap="square" lIns="0" tIns="0" rIns="0" bIns="0" anchor="ctr">
                    <a:spAutoFit/>
                  </a:bodyPr>
                  <a:lstStyle/>
                  <a:p>
                    <a:pPr algn="ctr">
                      <a:lnSpc>
                        <a:spcPct val="90000"/>
                      </a:lnSpc>
                      <a:buClr>
                        <a:schemeClr val="accent1"/>
                      </a:buClr>
                      <a:defRPr/>
                    </a:pPr>
                    <a:r>
                      <a:rPr lang="en-US" sz="1350" b="1" dirty="0">
                        <a:solidFill>
                          <a:schemeClr val="bg1"/>
                        </a:solidFill>
                      </a:rPr>
                      <a:t>CDN</a:t>
                    </a:r>
                    <a:endParaRPr lang="en-US" sz="525" b="1" dirty="0">
                      <a:solidFill>
                        <a:schemeClr val="bg1"/>
                      </a:solidFill>
                    </a:endParaRPr>
                  </a:p>
                </p:txBody>
              </p:sp>
            </p:grpSp>
            <p:pic>
              <p:nvPicPr>
                <p:cNvPr id="17" name="Picture 5" descr="C:\Users\dazad\Desktop\Images\New\Connec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4017" y="2313761"/>
                  <a:ext cx="182880" cy="20900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5" descr="C:\Users\dazad\Desktop\Images\New\Connec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4682" y="2802247"/>
                  <a:ext cx="182880" cy="20900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5" descr="C:\Users\dazad\Desktop\Images\New\Connec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7437" y="3290733"/>
                  <a:ext cx="182880" cy="20900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5" descr="C:\Users\dazad\Desktop\Images\New\Connec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0283" y="3561863"/>
                  <a:ext cx="182880" cy="20900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5" descr="C:\Users\dazad\Desktop\Images\New\Connec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0819" y="3553397"/>
                  <a:ext cx="182880" cy="209006"/>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5" descr="C:\Users\dazad\Desktop\Images\New\Connec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4553" y="2341674"/>
                  <a:ext cx="182880" cy="20900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descr="datacenter.png"/>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238226" y="3878008"/>
                  <a:ext cx="893161" cy="1032800"/>
                </a:xfrm>
                <a:prstGeom prst="rect">
                  <a:avLst/>
                </a:prstGeom>
              </p:spPr>
            </p:pic>
            <p:sp>
              <p:nvSpPr>
                <p:cNvPr id="24" name="Rectangle 23"/>
                <p:cNvSpPr/>
                <p:nvPr/>
              </p:nvSpPr>
              <p:spPr>
                <a:xfrm>
                  <a:off x="1090319" y="4803803"/>
                  <a:ext cx="1602762" cy="307776"/>
                </a:xfrm>
                <a:prstGeom prst="rect">
                  <a:avLst/>
                </a:prstGeom>
              </p:spPr>
              <p:txBody>
                <a:bodyPr wrap="square">
                  <a:spAutoFit/>
                </a:bodyPr>
                <a:lstStyle/>
                <a:p>
                  <a:r>
                    <a:rPr lang="en-US" sz="900" b="1" dirty="0"/>
                    <a:t>PUBLIC USERS </a:t>
                  </a:r>
                  <a:endParaRPr lang="en-US" sz="900" dirty="0"/>
                </a:p>
              </p:txBody>
            </p:sp>
            <p:sp>
              <p:nvSpPr>
                <p:cNvPr id="25" name="Rectangle 24"/>
                <p:cNvSpPr/>
                <p:nvPr/>
              </p:nvSpPr>
              <p:spPr>
                <a:xfrm>
                  <a:off x="1084526" y="2308668"/>
                  <a:ext cx="921620" cy="307776"/>
                </a:xfrm>
                <a:prstGeom prst="rect">
                  <a:avLst/>
                </a:prstGeom>
              </p:spPr>
              <p:txBody>
                <a:bodyPr wrap="none">
                  <a:spAutoFit/>
                </a:bodyPr>
                <a:lstStyle/>
                <a:p>
                  <a:r>
                    <a:rPr lang="en-US" sz="900" b="1" dirty="0"/>
                    <a:t>PARTNERS</a:t>
                  </a:r>
                  <a:endParaRPr lang="en-US" sz="900" dirty="0"/>
                </a:p>
              </p:txBody>
            </p:sp>
          </p:grpSp>
          <p:pic>
            <p:nvPicPr>
              <p:cNvPr id="10" name="Picture 9" descr="datacenter.png"/>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456711" y="2607943"/>
                <a:ext cx="893161" cy="1032800"/>
              </a:xfrm>
              <a:prstGeom prst="rect">
                <a:avLst/>
              </a:prstGeom>
            </p:spPr>
          </p:pic>
        </p:grpSp>
        <p:sp>
          <p:nvSpPr>
            <p:cNvPr id="8" name="Rectangle 7"/>
            <p:cNvSpPr/>
            <p:nvPr/>
          </p:nvSpPr>
          <p:spPr>
            <a:xfrm>
              <a:off x="338395" y="3479545"/>
              <a:ext cx="1051999" cy="307776"/>
            </a:xfrm>
            <a:prstGeom prst="rect">
              <a:avLst/>
            </a:prstGeom>
          </p:spPr>
          <p:txBody>
            <a:bodyPr wrap="none">
              <a:spAutoFit/>
            </a:bodyPr>
            <a:lstStyle/>
            <a:p>
              <a:r>
                <a:rPr lang="en-US" sz="900" b="1" dirty="0"/>
                <a:t>CUSTOMERS</a:t>
              </a:r>
            </a:p>
          </p:txBody>
        </p:sp>
      </p:grpSp>
      <p:grpSp>
        <p:nvGrpSpPr>
          <p:cNvPr id="28" name="Group 27"/>
          <p:cNvGrpSpPr/>
          <p:nvPr/>
        </p:nvGrpSpPr>
        <p:grpSpPr>
          <a:xfrm>
            <a:off x="2721240" y="2039451"/>
            <a:ext cx="5743475" cy="2375294"/>
            <a:chOff x="3628320" y="1576267"/>
            <a:chExt cx="7657966" cy="3167059"/>
          </a:xfrm>
        </p:grpSpPr>
        <p:grpSp>
          <p:nvGrpSpPr>
            <p:cNvPr id="29" name="Group 28"/>
            <p:cNvGrpSpPr/>
            <p:nvPr/>
          </p:nvGrpSpPr>
          <p:grpSpPr>
            <a:xfrm>
              <a:off x="3628320" y="1576267"/>
              <a:ext cx="7657966" cy="3167059"/>
              <a:chOff x="3628320" y="1576267"/>
              <a:chExt cx="7657966" cy="3167059"/>
            </a:xfrm>
          </p:grpSpPr>
          <p:cxnSp>
            <p:nvCxnSpPr>
              <p:cNvPr id="34" name="Straight Connector 33"/>
              <p:cNvCxnSpPr/>
              <p:nvPr/>
            </p:nvCxnSpPr>
            <p:spPr>
              <a:xfrm>
                <a:off x="8675619" y="3610585"/>
                <a:ext cx="1727200" cy="436034"/>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777219" y="2251685"/>
                <a:ext cx="1634067" cy="749300"/>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3921536" y="2079477"/>
                <a:ext cx="5114343" cy="1734940"/>
                <a:chOff x="3921536" y="2079477"/>
                <a:chExt cx="5114343" cy="1734940"/>
              </a:xfrm>
            </p:grpSpPr>
            <p:cxnSp>
              <p:nvCxnSpPr>
                <p:cNvPr id="44" name="Straight Connector 43"/>
                <p:cNvCxnSpPr/>
                <p:nvPr/>
              </p:nvCxnSpPr>
              <p:spPr>
                <a:xfrm flipV="1">
                  <a:off x="3921536" y="3136452"/>
                  <a:ext cx="2836383" cy="3818"/>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624349" y="2079477"/>
                  <a:ext cx="2411530" cy="1734940"/>
                </a:xfrm>
                <a:prstGeom prst="rect">
                  <a:avLst/>
                </a:prstGeom>
                <a:effectLst>
                  <a:outerShdw blurRad="139700" dist="76200" dir="2700000" algn="tl" rotWithShape="0">
                    <a:prstClr val="black">
                      <a:alpha val="26000"/>
                    </a:prstClr>
                  </a:outerShdw>
                </a:effectLst>
              </p:spPr>
            </p:pic>
          </p:grpSp>
          <p:sp>
            <p:nvSpPr>
              <p:cNvPr id="37" name="TextBox 36"/>
              <p:cNvSpPr txBox="1"/>
              <p:nvPr/>
            </p:nvSpPr>
            <p:spPr bwMode="auto">
              <a:xfrm>
                <a:off x="7403069" y="2640554"/>
                <a:ext cx="709407" cy="747897"/>
              </a:xfrm>
              <a:prstGeom prst="rect">
                <a:avLst/>
              </a:prstGeom>
              <a:noFill/>
            </p:spPr>
            <p:txBody>
              <a:bodyPr wrap="square" lIns="0" tIns="0" rIns="0" bIns="0" anchor="ctr">
                <a:spAutoFit/>
              </a:bodyPr>
              <a:lstStyle/>
              <a:p>
                <a:pPr algn="ctr">
                  <a:lnSpc>
                    <a:spcPct val="90000"/>
                  </a:lnSpc>
                  <a:buClr>
                    <a:schemeClr val="accent1"/>
                  </a:buClr>
                  <a:defRPr/>
                </a:pPr>
                <a:r>
                  <a:rPr lang="en-US" sz="1350" b="1" dirty="0">
                    <a:solidFill>
                      <a:schemeClr val="bg1"/>
                    </a:solidFill>
                  </a:rPr>
                  <a:t>MPLS </a:t>
                </a:r>
              </a:p>
              <a:p>
                <a:pPr algn="ctr">
                  <a:lnSpc>
                    <a:spcPct val="90000"/>
                  </a:lnSpc>
                  <a:buClr>
                    <a:schemeClr val="accent1"/>
                  </a:buClr>
                  <a:defRPr/>
                </a:pPr>
                <a:r>
                  <a:rPr lang="en-US" sz="1350" b="1" dirty="0">
                    <a:solidFill>
                      <a:schemeClr val="bg1"/>
                    </a:solidFill>
                  </a:rPr>
                  <a:t>P2P</a:t>
                </a:r>
              </a:p>
              <a:p>
                <a:pPr algn="ctr">
                  <a:lnSpc>
                    <a:spcPct val="90000"/>
                  </a:lnSpc>
                  <a:buClr>
                    <a:schemeClr val="accent1"/>
                  </a:buClr>
                  <a:defRPr/>
                </a:pPr>
                <a:r>
                  <a:rPr lang="en-US" sz="1350" b="1" dirty="0">
                    <a:solidFill>
                      <a:schemeClr val="bg1"/>
                    </a:solidFill>
                  </a:rPr>
                  <a:t>IP-VPN</a:t>
                </a:r>
                <a:endParaRPr lang="en-US" sz="525" b="1" dirty="0">
                  <a:solidFill>
                    <a:schemeClr val="bg1"/>
                  </a:solidFill>
                </a:endParaRPr>
              </a:p>
            </p:txBody>
          </p:sp>
          <p:pic>
            <p:nvPicPr>
              <p:cNvPr id="38" name="Picture 121" descr="BUdis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8846" y="3014500"/>
                <a:ext cx="323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32" descr="BUdisk.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9566" y="271167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datacenter.pn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628320" y="2457750"/>
                <a:ext cx="1325787" cy="1254514"/>
              </a:xfrm>
              <a:prstGeom prst="rect">
                <a:avLst/>
              </a:prstGeom>
            </p:spPr>
          </p:pic>
          <p:pic>
            <p:nvPicPr>
              <p:cNvPr id="41" name="Picture 132" descr="BUdisk.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89766" y="3654917"/>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descr="branch.png"/>
              <p:cNvPicPr>
                <a:picLocks noChangeAspect="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268640" y="1576267"/>
                <a:ext cx="976895" cy="1186325"/>
              </a:xfrm>
              <a:prstGeom prst="rect">
                <a:avLst/>
              </a:prstGeom>
            </p:spPr>
          </p:pic>
          <p:pic>
            <p:nvPicPr>
              <p:cNvPr id="43" name="Picture 42" descr="branch.png"/>
              <p:cNvPicPr>
                <a:picLocks noChangeAspect="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309391" y="3557001"/>
                <a:ext cx="976895" cy="1186325"/>
              </a:xfrm>
              <a:prstGeom prst="rect">
                <a:avLst/>
              </a:prstGeom>
            </p:spPr>
          </p:pic>
        </p:grpSp>
        <p:sp>
          <p:nvSpPr>
            <p:cNvPr id="30" name="Rectangle 29"/>
            <p:cNvSpPr/>
            <p:nvPr/>
          </p:nvSpPr>
          <p:spPr>
            <a:xfrm>
              <a:off x="4059495" y="2222244"/>
              <a:ext cx="483467" cy="338555"/>
            </a:xfrm>
            <a:prstGeom prst="rect">
              <a:avLst/>
            </a:prstGeom>
          </p:spPr>
          <p:txBody>
            <a:bodyPr wrap="none">
              <a:spAutoFit/>
            </a:bodyPr>
            <a:lstStyle/>
            <a:p>
              <a:r>
                <a:rPr lang="en-US" sz="1050" b="1" dirty="0"/>
                <a:t>HQ</a:t>
              </a:r>
            </a:p>
          </p:txBody>
        </p:sp>
        <p:pic>
          <p:nvPicPr>
            <p:cNvPr id="31" name="Picture 5" descr="C:\Users\dazad\Desktop\Images\New\Connec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3592" y="2886351"/>
              <a:ext cx="182880" cy="209006"/>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5" descr="C:\Users\dazad\Desktop\Images\New\Connec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0879" y="3040641"/>
              <a:ext cx="182880" cy="209006"/>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5" descr="C:\Users\dazad\Desktop\Images\New\Connect.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7825" y="3512030"/>
              <a:ext cx="182880" cy="20900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6" name="Group 45"/>
          <p:cNvGrpSpPr>
            <a:grpSpLocks/>
          </p:cNvGrpSpPr>
          <p:nvPr/>
        </p:nvGrpSpPr>
        <p:grpSpPr bwMode="auto">
          <a:xfrm>
            <a:off x="7130954" y="2637659"/>
            <a:ext cx="429815" cy="375979"/>
            <a:chOff x="6328909" y="1688585"/>
            <a:chExt cx="572530" cy="501389"/>
          </a:xfrm>
        </p:grpSpPr>
        <p:pic>
          <p:nvPicPr>
            <p:cNvPr id="47" name="Picture 137" descr="ORbox.png"/>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328909" y="1912309"/>
              <a:ext cx="572530" cy="277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38" descr="ORbox.png"/>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328909" y="1688585"/>
              <a:ext cx="572530" cy="277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9" name="Group 48"/>
          <p:cNvGrpSpPr>
            <a:grpSpLocks/>
          </p:cNvGrpSpPr>
          <p:nvPr/>
        </p:nvGrpSpPr>
        <p:grpSpPr bwMode="auto">
          <a:xfrm>
            <a:off x="7182454" y="3620767"/>
            <a:ext cx="429815" cy="375979"/>
            <a:chOff x="6328909" y="1688585"/>
            <a:chExt cx="572530" cy="501389"/>
          </a:xfrm>
        </p:grpSpPr>
        <p:pic>
          <p:nvPicPr>
            <p:cNvPr id="50" name="Picture 137" descr="ORbox.png"/>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328909" y="1912309"/>
              <a:ext cx="572530" cy="277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138" descr="ORbox.png"/>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328909" y="1688585"/>
              <a:ext cx="572530" cy="277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2" name="Picture 106" descr="ORbox.png"/>
          <p:cNvPicPr>
            <a:picLocks noChangeAspect="1"/>
          </p:cNvPicPr>
          <p:nvPr/>
        </p:nvPicPr>
        <p:blipFill>
          <a:blip r:embed="rId11"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908479" y="2981605"/>
            <a:ext cx="429746" cy="371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3" name="Group 52"/>
          <p:cNvGrpSpPr/>
          <p:nvPr/>
        </p:nvGrpSpPr>
        <p:grpSpPr>
          <a:xfrm>
            <a:off x="3940284" y="2540728"/>
            <a:ext cx="429746" cy="496922"/>
            <a:chOff x="5590810" y="3523510"/>
            <a:chExt cx="572995" cy="662563"/>
          </a:xfrm>
        </p:grpSpPr>
        <p:pic>
          <p:nvPicPr>
            <p:cNvPr id="54" name="Picture 108" descr="ORbox.png"/>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590810" y="3908294"/>
              <a:ext cx="572995" cy="27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109" descr="ORbox.png"/>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590810" y="3715902"/>
              <a:ext cx="572995" cy="27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34" descr="ORbox.png"/>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590810" y="3523510"/>
              <a:ext cx="572995" cy="27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7" name="Group 56"/>
          <p:cNvGrpSpPr/>
          <p:nvPr/>
        </p:nvGrpSpPr>
        <p:grpSpPr>
          <a:xfrm>
            <a:off x="2625756" y="2660314"/>
            <a:ext cx="6198699" cy="2798180"/>
            <a:chOff x="3501007" y="2404085"/>
            <a:chExt cx="8264932" cy="3730906"/>
          </a:xfrm>
        </p:grpSpPr>
        <p:grpSp>
          <p:nvGrpSpPr>
            <p:cNvPr id="58" name="Group 57"/>
            <p:cNvGrpSpPr/>
            <p:nvPr/>
          </p:nvGrpSpPr>
          <p:grpSpPr>
            <a:xfrm>
              <a:off x="3501007" y="2404085"/>
              <a:ext cx="8264932" cy="3730906"/>
              <a:chOff x="3501007" y="2404085"/>
              <a:chExt cx="8264932" cy="3730906"/>
            </a:xfrm>
          </p:grpSpPr>
          <p:grpSp>
            <p:nvGrpSpPr>
              <p:cNvPr id="60" name="Group 59"/>
              <p:cNvGrpSpPr/>
              <p:nvPr/>
            </p:nvGrpSpPr>
            <p:grpSpPr>
              <a:xfrm>
                <a:off x="3534807" y="2404085"/>
                <a:ext cx="8231132" cy="3730906"/>
                <a:chOff x="3534807" y="2404085"/>
                <a:chExt cx="8231132" cy="3730906"/>
              </a:xfrm>
            </p:grpSpPr>
            <p:cxnSp>
              <p:nvCxnSpPr>
                <p:cNvPr id="62" name="Straight Connector 61"/>
                <p:cNvCxnSpPr/>
                <p:nvPr/>
              </p:nvCxnSpPr>
              <p:spPr>
                <a:xfrm flipV="1">
                  <a:off x="8267700" y="2404085"/>
                  <a:ext cx="2295986" cy="1913915"/>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3534807" y="3124200"/>
                  <a:ext cx="8231132" cy="3010791"/>
                  <a:chOff x="3534807" y="3124200"/>
                  <a:chExt cx="8231132" cy="3010791"/>
                </a:xfrm>
              </p:grpSpPr>
              <p:cxnSp>
                <p:nvCxnSpPr>
                  <p:cNvPr id="64" name="Straight Connector 63"/>
                  <p:cNvCxnSpPr/>
                  <p:nvPr/>
                </p:nvCxnSpPr>
                <p:spPr>
                  <a:xfrm>
                    <a:off x="5328488" y="4886662"/>
                    <a:ext cx="1808912" cy="2839"/>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699000" y="3124200"/>
                    <a:ext cx="2540000" cy="1460500"/>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7228094" y="4232179"/>
                    <a:ext cx="3202196" cy="574517"/>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bwMode="auto">
                  <a:xfrm>
                    <a:off x="7317236" y="4676565"/>
                    <a:ext cx="919333" cy="221599"/>
                  </a:xfrm>
                  <a:prstGeom prst="rect">
                    <a:avLst/>
                  </a:prstGeom>
                  <a:noFill/>
                </p:spPr>
                <p:txBody>
                  <a:bodyPr wrap="square" lIns="0" tIns="0" rIns="0" bIns="0" anchor="ctr">
                    <a:spAutoFit/>
                  </a:bodyPr>
                  <a:lstStyle/>
                  <a:p>
                    <a:pPr algn="ctr">
                      <a:lnSpc>
                        <a:spcPct val="90000"/>
                      </a:lnSpc>
                      <a:buClr>
                        <a:schemeClr val="accent1"/>
                      </a:buClr>
                      <a:defRPr/>
                    </a:pPr>
                    <a:r>
                      <a:rPr lang="en-US" sz="1200" b="1" dirty="0">
                        <a:solidFill>
                          <a:schemeClr val="bg1"/>
                        </a:solidFill>
                        <a:latin typeface="+mj-lt"/>
                      </a:rPr>
                      <a:t>INTERNET</a:t>
                    </a:r>
                    <a:endParaRPr lang="en-US" sz="450" b="1" dirty="0">
                      <a:solidFill>
                        <a:schemeClr val="bg1"/>
                      </a:solidFill>
                      <a:latin typeface="+mj-lt"/>
                    </a:endParaRPr>
                  </a:p>
                </p:txBody>
              </p:sp>
              <p:cxnSp>
                <p:nvCxnSpPr>
                  <p:cNvPr id="68" name="Straight Connector 67"/>
                  <p:cNvCxnSpPr/>
                  <p:nvPr/>
                </p:nvCxnSpPr>
                <p:spPr>
                  <a:xfrm flipH="1" flipV="1">
                    <a:off x="8574538" y="4959226"/>
                    <a:ext cx="1966462" cy="527174"/>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69" name="Picture 68" descr="datacenter.png"/>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382758" y="4886662"/>
                    <a:ext cx="893161" cy="1032800"/>
                  </a:xfrm>
                  <a:prstGeom prst="rect">
                    <a:avLst/>
                  </a:prstGeom>
                </p:spPr>
              </p:pic>
              <p:pic>
                <p:nvPicPr>
                  <p:cNvPr id="70" name="Picture 69"/>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875323" y="3952778"/>
                    <a:ext cx="2008132" cy="1444721"/>
                  </a:xfrm>
                  <a:prstGeom prst="rect">
                    <a:avLst/>
                  </a:prstGeom>
                  <a:effectLst>
                    <a:outerShdw blurRad="139700" dist="76200" dir="2700000" algn="tl" rotWithShape="0">
                      <a:prstClr val="black">
                        <a:alpha val="26000"/>
                      </a:prstClr>
                    </a:outerShdw>
                  </a:effectLst>
                </p:spPr>
              </p:pic>
              <p:sp>
                <p:nvSpPr>
                  <p:cNvPr id="71" name="Rectangle 70"/>
                  <p:cNvSpPr/>
                  <p:nvPr/>
                </p:nvSpPr>
                <p:spPr>
                  <a:xfrm>
                    <a:off x="9869694" y="5827215"/>
                    <a:ext cx="1896245" cy="307776"/>
                  </a:xfrm>
                  <a:prstGeom prst="rect">
                    <a:avLst/>
                  </a:prstGeom>
                </p:spPr>
                <p:txBody>
                  <a:bodyPr wrap="none">
                    <a:spAutoFit/>
                  </a:bodyPr>
                  <a:lstStyle/>
                  <a:p>
                    <a:r>
                      <a:rPr lang="en-US" sz="900" b="1" dirty="0"/>
                      <a:t>TRAVELING/SOHO USERS </a:t>
                    </a:r>
                    <a:endParaRPr lang="en-US" sz="900" dirty="0"/>
                  </a:p>
                </p:txBody>
              </p:sp>
              <p:sp>
                <p:nvSpPr>
                  <p:cNvPr id="72" name="Rectangle 71"/>
                  <p:cNvSpPr/>
                  <p:nvPr/>
                </p:nvSpPr>
                <p:spPr>
                  <a:xfrm>
                    <a:off x="3534807" y="5369751"/>
                    <a:ext cx="1744495" cy="553997"/>
                  </a:xfrm>
                  <a:prstGeom prst="rect">
                    <a:avLst/>
                  </a:prstGeom>
                </p:spPr>
                <p:txBody>
                  <a:bodyPr wrap="none">
                    <a:spAutoFit/>
                  </a:bodyPr>
                  <a:lstStyle/>
                  <a:p>
                    <a:r>
                      <a:rPr lang="en-US" sz="1050" b="1" dirty="0"/>
                      <a:t>Cloud Services/SaaS</a:t>
                    </a:r>
                  </a:p>
                  <a:p>
                    <a:r>
                      <a:rPr lang="en-US" sz="1050" b="1" dirty="0"/>
                      <a:t>   O365/Azure/AWS</a:t>
                    </a:r>
                  </a:p>
                </p:txBody>
              </p:sp>
              <p:sp>
                <p:nvSpPr>
                  <p:cNvPr id="73" name="Rectangle 72"/>
                  <p:cNvSpPr/>
                  <p:nvPr/>
                </p:nvSpPr>
                <p:spPr>
                  <a:xfrm>
                    <a:off x="7283263" y="4660023"/>
                    <a:ext cx="1195199" cy="372409"/>
                  </a:xfrm>
                  <a:prstGeom prst="rect">
                    <a:avLst/>
                  </a:prstGeom>
                </p:spPr>
                <p:txBody>
                  <a:bodyPr wrap="none">
                    <a:spAutoFit/>
                  </a:bodyPr>
                  <a:lstStyle/>
                  <a:p>
                    <a:pPr algn="ctr">
                      <a:lnSpc>
                        <a:spcPct val="90000"/>
                      </a:lnSpc>
                      <a:buClr>
                        <a:schemeClr val="accent1"/>
                      </a:buClr>
                      <a:defRPr/>
                    </a:pPr>
                    <a:r>
                      <a:rPr lang="en-US" sz="1350" b="1" dirty="0">
                        <a:solidFill>
                          <a:schemeClr val="bg1"/>
                        </a:solidFill>
                      </a:rPr>
                      <a:t>INTERNET</a:t>
                    </a:r>
                    <a:endParaRPr lang="en-US" sz="525" b="1" dirty="0">
                      <a:solidFill>
                        <a:schemeClr val="bg1"/>
                      </a:solidFill>
                    </a:endParaRPr>
                  </a:p>
                </p:txBody>
              </p:sp>
              <p:pic>
                <p:nvPicPr>
                  <p:cNvPr id="74" name="Picture 121" descr="BUdis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3546" y="3725700"/>
                    <a:ext cx="323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61" name="Picture 60"/>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01007" y="4445777"/>
                <a:ext cx="1987659" cy="909768"/>
              </a:xfrm>
              <a:prstGeom prst="rect">
                <a:avLst/>
              </a:prstGeom>
              <a:ln>
                <a:noFill/>
              </a:ln>
            </p:spPr>
          </p:pic>
        </p:grpSp>
        <p:pic>
          <p:nvPicPr>
            <p:cNvPr id="59" name="Picture 105" descr="ORbox.png"/>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181188" y="3402484"/>
              <a:ext cx="572995" cy="27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5"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43412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2431160" y="3897937"/>
            <a:ext cx="754016" cy="754380"/>
            <a:chOff x="5261719" y="1287169"/>
            <a:chExt cx="1005355" cy="1005840"/>
          </a:xfrm>
        </p:grpSpPr>
        <p:sp>
          <p:nvSpPr>
            <p:cNvPr id="71" name="Oval 70"/>
            <p:cNvSpPr/>
            <p:nvPr/>
          </p:nvSpPr>
          <p:spPr>
            <a:xfrm>
              <a:off x="5261719" y="1287169"/>
              <a:ext cx="1005355" cy="1005840"/>
            </a:xfrm>
            <a:prstGeom prst="ellipse">
              <a:avLst/>
            </a:prstGeom>
            <a:noFill/>
            <a:ln w="38100">
              <a:solidFill>
                <a:srgbClr val="123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73" name="pasted-image.pdf"/>
            <p:cNvPicPr>
              <a:picLocks noChangeAspect="1"/>
            </p:cNvPicPr>
            <p:nvPr/>
          </p:nvPicPr>
          <p:blipFill rotWithShape="1">
            <a:blip r:embed="rId3">
              <a:biLevel thresh="75000"/>
              <a:extLst/>
            </a:blip>
            <a:srcRect l="19307" r="37381"/>
            <a:stretch/>
          </p:blipFill>
          <p:spPr>
            <a:xfrm>
              <a:off x="5665375" y="1392599"/>
              <a:ext cx="216978" cy="500969"/>
            </a:xfrm>
            <a:prstGeom prst="rect">
              <a:avLst/>
            </a:prstGeom>
            <a:ln w="12700">
              <a:miter lim="400000"/>
            </a:ln>
          </p:spPr>
        </p:pic>
      </p:grpSp>
      <p:grpSp>
        <p:nvGrpSpPr>
          <p:cNvPr id="74" name="Group 73"/>
          <p:cNvGrpSpPr/>
          <p:nvPr/>
        </p:nvGrpSpPr>
        <p:grpSpPr>
          <a:xfrm>
            <a:off x="5455309" y="3897937"/>
            <a:ext cx="754016" cy="754380"/>
            <a:chOff x="5261719" y="1287169"/>
            <a:chExt cx="1005355" cy="1005840"/>
          </a:xfrm>
        </p:grpSpPr>
        <p:sp>
          <p:nvSpPr>
            <p:cNvPr id="75" name="Oval 74"/>
            <p:cNvSpPr/>
            <p:nvPr/>
          </p:nvSpPr>
          <p:spPr>
            <a:xfrm>
              <a:off x="5261719" y="1287169"/>
              <a:ext cx="1005355" cy="1005840"/>
            </a:xfrm>
            <a:prstGeom prst="ellipse">
              <a:avLst/>
            </a:prstGeom>
            <a:noFill/>
            <a:ln w="38100">
              <a:solidFill>
                <a:srgbClr val="123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77" name="pasted-image.pdf"/>
            <p:cNvPicPr>
              <a:picLocks noChangeAspect="1"/>
            </p:cNvPicPr>
            <p:nvPr/>
          </p:nvPicPr>
          <p:blipFill rotWithShape="1">
            <a:blip r:embed="rId3">
              <a:biLevel thresh="75000"/>
              <a:extLst/>
            </a:blip>
            <a:srcRect l="19307" r="37381"/>
            <a:stretch/>
          </p:blipFill>
          <p:spPr>
            <a:xfrm>
              <a:off x="5665375" y="1392599"/>
              <a:ext cx="216978" cy="500969"/>
            </a:xfrm>
            <a:prstGeom prst="rect">
              <a:avLst/>
            </a:prstGeom>
            <a:ln w="12700">
              <a:miter lim="400000"/>
            </a:ln>
          </p:spPr>
        </p:pic>
      </p:grpSp>
      <p:grpSp>
        <p:nvGrpSpPr>
          <p:cNvPr id="65" name="Group 64"/>
          <p:cNvGrpSpPr/>
          <p:nvPr/>
        </p:nvGrpSpPr>
        <p:grpSpPr>
          <a:xfrm>
            <a:off x="2431160" y="2493015"/>
            <a:ext cx="754016" cy="754380"/>
            <a:chOff x="5261719" y="1287169"/>
            <a:chExt cx="1005355" cy="1005840"/>
          </a:xfrm>
        </p:grpSpPr>
        <p:sp>
          <p:nvSpPr>
            <p:cNvPr id="66" name="Oval 65"/>
            <p:cNvSpPr/>
            <p:nvPr/>
          </p:nvSpPr>
          <p:spPr>
            <a:xfrm>
              <a:off x="5261719" y="1287169"/>
              <a:ext cx="1005355" cy="1005840"/>
            </a:xfrm>
            <a:prstGeom prst="ellipse">
              <a:avLst/>
            </a:prstGeom>
            <a:noFill/>
            <a:ln w="38100">
              <a:solidFill>
                <a:srgbClr val="123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68" name="pasted-image.pdf"/>
            <p:cNvPicPr>
              <a:picLocks noChangeAspect="1"/>
            </p:cNvPicPr>
            <p:nvPr/>
          </p:nvPicPr>
          <p:blipFill rotWithShape="1">
            <a:blip r:embed="rId3">
              <a:biLevel thresh="75000"/>
              <a:extLst/>
            </a:blip>
            <a:srcRect l="19307" r="37381"/>
            <a:stretch/>
          </p:blipFill>
          <p:spPr>
            <a:xfrm>
              <a:off x="5665375" y="1392599"/>
              <a:ext cx="216978" cy="500969"/>
            </a:xfrm>
            <a:prstGeom prst="rect">
              <a:avLst/>
            </a:prstGeom>
            <a:ln w="12700">
              <a:miter lim="400000"/>
            </a:ln>
          </p:spPr>
        </p:pic>
      </p:grpSp>
      <p:grpSp>
        <p:nvGrpSpPr>
          <p:cNvPr id="83" name="Group 82"/>
          <p:cNvGrpSpPr/>
          <p:nvPr/>
        </p:nvGrpSpPr>
        <p:grpSpPr>
          <a:xfrm>
            <a:off x="3935695" y="4680294"/>
            <a:ext cx="754016" cy="754380"/>
            <a:chOff x="5261719" y="1287169"/>
            <a:chExt cx="1005355" cy="1005840"/>
          </a:xfrm>
        </p:grpSpPr>
        <p:sp>
          <p:nvSpPr>
            <p:cNvPr id="84" name="Oval 83"/>
            <p:cNvSpPr/>
            <p:nvPr/>
          </p:nvSpPr>
          <p:spPr>
            <a:xfrm>
              <a:off x="5261719" y="1287169"/>
              <a:ext cx="1005355" cy="1005840"/>
            </a:xfrm>
            <a:prstGeom prst="ellipse">
              <a:avLst/>
            </a:prstGeom>
            <a:noFill/>
            <a:ln w="38100">
              <a:solidFill>
                <a:srgbClr val="123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86" name="pasted-image.pdf"/>
            <p:cNvPicPr>
              <a:picLocks noChangeAspect="1"/>
            </p:cNvPicPr>
            <p:nvPr/>
          </p:nvPicPr>
          <p:blipFill rotWithShape="1">
            <a:blip r:embed="rId3">
              <a:biLevel thresh="75000"/>
              <a:extLst/>
            </a:blip>
            <a:srcRect l="19307" r="37381"/>
            <a:stretch/>
          </p:blipFill>
          <p:spPr>
            <a:xfrm>
              <a:off x="5665375" y="1392599"/>
              <a:ext cx="216978" cy="500969"/>
            </a:xfrm>
            <a:prstGeom prst="rect">
              <a:avLst/>
            </a:prstGeom>
            <a:ln w="12700">
              <a:miter lim="400000"/>
            </a:ln>
          </p:spPr>
        </p:pic>
      </p:grpSp>
      <p:sp>
        <p:nvSpPr>
          <p:cNvPr id="3" name="Title 2"/>
          <p:cNvSpPr>
            <a:spLocks noGrp="1"/>
          </p:cNvSpPr>
          <p:nvPr>
            <p:ph type="title"/>
          </p:nvPr>
        </p:nvSpPr>
        <p:spPr>
          <a:xfrm>
            <a:off x="170247" y="980458"/>
            <a:ext cx="8875058" cy="994172"/>
          </a:xfrm>
        </p:spPr>
        <p:txBody>
          <a:bodyPr>
            <a:normAutofit/>
          </a:bodyPr>
          <a:lstStyle/>
          <a:p>
            <a:pPr algn="ctr"/>
            <a:r>
              <a:rPr lang="en-US" sz="2700" dirty="0">
                <a:solidFill>
                  <a:srgbClr val="2A968C"/>
                </a:solidFill>
                <a:latin typeface="+mn-lt"/>
              </a:rPr>
              <a:t>LEGACY APPLICATION MODEL</a:t>
            </a:r>
          </a:p>
        </p:txBody>
      </p:sp>
      <p:sp>
        <p:nvSpPr>
          <p:cNvPr id="2" name="Oval 1"/>
          <p:cNvSpPr/>
          <p:nvPr/>
        </p:nvSpPr>
        <p:spPr>
          <a:xfrm>
            <a:off x="3523052" y="2824517"/>
            <a:ext cx="1579301" cy="1591056"/>
          </a:xfrm>
          <a:prstGeom prst="ellipse">
            <a:avLst/>
          </a:prstGeom>
          <a:noFill/>
          <a:ln w="53975">
            <a:solidFill>
              <a:srgbClr val="1A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3946290" y="3721935"/>
            <a:ext cx="368372" cy="21553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App</a:t>
            </a:r>
          </a:p>
        </p:txBody>
      </p:sp>
      <p:sp>
        <p:nvSpPr>
          <p:cNvPr id="20" name="Rectangle 19"/>
          <p:cNvSpPr/>
          <p:nvPr/>
        </p:nvSpPr>
        <p:spPr>
          <a:xfrm>
            <a:off x="4349932" y="3721935"/>
            <a:ext cx="368372" cy="21553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App</a:t>
            </a:r>
          </a:p>
        </p:txBody>
      </p:sp>
      <p:sp>
        <p:nvSpPr>
          <p:cNvPr id="21" name="Rectangle 20"/>
          <p:cNvSpPr/>
          <p:nvPr/>
        </p:nvSpPr>
        <p:spPr>
          <a:xfrm>
            <a:off x="3946290" y="3964904"/>
            <a:ext cx="368372" cy="21553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App</a:t>
            </a:r>
          </a:p>
        </p:txBody>
      </p:sp>
      <p:sp>
        <p:nvSpPr>
          <p:cNvPr id="22" name="Rectangle 21"/>
          <p:cNvSpPr/>
          <p:nvPr/>
        </p:nvSpPr>
        <p:spPr>
          <a:xfrm>
            <a:off x="4349932" y="3964904"/>
            <a:ext cx="368372" cy="21553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App</a:t>
            </a:r>
          </a:p>
        </p:txBody>
      </p:sp>
      <p:sp>
        <p:nvSpPr>
          <p:cNvPr id="23" name="Shape 1746"/>
          <p:cNvSpPr/>
          <p:nvPr/>
        </p:nvSpPr>
        <p:spPr>
          <a:xfrm>
            <a:off x="3821013" y="3348335"/>
            <a:ext cx="1057837" cy="2769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sz="1275" b="1" dirty="0">
                <a:solidFill>
                  <a:srgbClr val="C55A11"/>
                </a:solidFill>
              </a:rPr>
              <a:t>D</a:t>
            </a:r>
            <a:r>
              <a:rPr lang="en-US" sz="1275" b="1" dirty="0">
                <a:solidFill>
                  <a:srgbClr val="C55A11"/>
                </a:solidFill>
              </a:rPr>
              <a:t>atacenter</a:t>
            </a:r>
            <a:r>
              <a:rPr sz="1275" b="1" dirty="0">
                <a:solidFill>
                  <a:srgbClr val="C55A11"/>
                </a:solidFill>
              </a:rPr>
              <a:t>/HQ</a:t>
            </a:r>
          </a:p>
        </p:txBody>
      </p:sp>
      <p:pic>
        <p:nvPicPr>
          <p:cNvPr id="24" name="pasted-image.pdf"/>
          <p:cNvPicPr>
            <a:picLocks noChangeAspect="1"/>
          </p:cNvPicPr>
          <p:nvPr/>
        </p:nvPicPr>
        <p:blipFill>
          <a:blip r:embed="rId3">
            <a:biLevel thresh="75000"/>
            <a:extLst/>
          </a:blip>
          <a:stretch>
            <a:fillRect/>
          </a:stretch>
        </p:blipFill>
        <p:spPr>
          <a:xfrm>
            <a:off x="4082880" y="2917404"/>
            <a:ext cx="500093" cy="500093"/>
          </a:xfrm>
          <a:prstGeom prst="rect">
            <a:avLst/>
          </a:prstGeom>
          <a:ln w="12700">
            <a:miter lim="400000"/>
          </a:ln>
        </p:spPr>
      </p:pic>
      <p:grpSp>
        <p:nvGrpSpPr>
          <p:cNvPr id="32" name="Group 31"/>
          <p:cNvGrpSpPr/>
          <p:nvPr/>
        </p:nvGrpSpPr>
        <p:grpSpPr>
          <a:xfrm rot="1276502">
            <a:off x="4892286" y="4107845"/>
            <a:ext cx="609098" cy="81968"/>
            <a:chOff x="2426343" y="1396568"/>
            <a:chExt cx="812131" cy="109290"/>
          </a:xfrm>
        </p:grpSpPr>
        <p:sp>
          <p:nvSpPr>
            <p:cNvPr id="33" name="Shape 1740"/>
            <p:cNvSpPr/>
            <p:nvPr/>
          </p:nvSpPr>
          <p:spPr>
            <a:xfrm flipV="1">
              <a:off x="2468757" y="1455820"/>
              <a:ext cx="727994" cy="1"/>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34" name="Shape 1771"/>
            <p:cNvSpPr/>
            <p:nvPr/>
          </p:nvSpPr>
          <p:spPr>
            <a:xfrm>
              <a:off x="3129184"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35" name="Shape 1771"/>
            <p:cNvSpPr/>
            <p:nvPr/>
          </p:nvSpPr>
          <p:spPr>
            <a:xfrm>
              <a:off x="2426343"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89" name="Group 88"/>
          <p:cNvGrpSpPr/>
          <p:nvPr/>
        </p:nvGrpSpPr>
        <p:grpSpPr>
          <a:xfrm>
            <a:off x="4271719" y="4368094"/>
            <a:ext cx="81968" cy="351737"/>
            <a:chOff x="5695626" y="4681124"/>
            <a:chExt cx="109290" cy="468983"/>
          </a:xfrm>
        </p:grpSpPr>
        <p:sp>
          <p:nvSpPr>
            <p:cNvPr id="37" name="Shape 1740"/>
            <p:cNvSpPr/>
            <p:nvPr/>
          </p:nvSpPr>
          <p:spPr>
            <a:xfrm rot="5400000" flipV="1">
              <a:off x="5558736" y="4910466"/>
              <a:ext cx="373856" cy="0"/>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38" name="Shape 1771"/>
            <p:cNvSpPr/>
            <p:nvPr/>
          </p:nvSpPr>
          <p:spPr>
            <a:xfrm rot="5400000">
              <a:off x="5695626" y="5040817"/>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39" name="Shape 1771"/>
            <p:cNvSpPr/>
            <p:nvPr/>
          </p:nvSpPr>
          <p:spPr>
            <a:xfrm rot="5400000">
              <a:off x="5695626" y="4681124"/>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40" name="Group 39"/>
          <p:cNvGrpSpPr/>
          <p:nvPr/>
        </p:nvGrpSpPr>
        <p:grpSpPr>
          <a:xfrm rot="9346885">
            <a:off x="3097895" y="4122630"/>
            <a:ext cx="609098" cy="81968"/>
            <a:chOff x="2426343" y="1396568"/>
            <a:chExt cx="812131" cy="109290"/>
          </a:xfrm>
        </p:grpSpPr>
        <p:sp>
          <p:nvSpPr>
            <p:cNvPr id="41" name="Shape 1740"/>
            <p:cNvSpPr/>
            <p:nvPr/>
          </p:nvSpPr>
          <p:spPr>
            <a:xfrm flipV="1">
              <a:off x="2468757" y="1455820"/>
              <a:ext cx="727994" cy="1"/>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42" name="Shape 1771"/>
            <p:cNvSpPr/>
            <p:nvPr/>
          </p:nvSpPr>
          <p:spPr>
            <a:xfrm>
              <a:off x="3129184"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43" name="Shape 1771"/>
            <p:cNvSpPr/>
            <p:nvPr/>
          </p:nvSpPr>
          <p:spPr>
            <a:xfrm>
              <a:off x="2426343"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44" name="Group 43"/>
          <p:cNvGrpSpPr/>
          <p:nvPr/>
        </p:nvGrpSpPr>
        <p:grpSpPr>
          <a:xfrm rot="12077308">
            <a:off x="3104207" y="3052935"/>
            <a:ext cx="609098" cy="81968"/>
            <a:chOff x="2426343" y="1396568"/>
            <a:chExt cx="812131" cy="109290"/>
          </a:xfrm>
        </p:grpSpPr>
        <p:sp>
          <p:nvSpPr>
            <p:cNvPr id="45" name="Shape 1740"/>
            <p:cNvSpPr/>
            <p:nvPr/>
          </p:nvSpPr>
          <p:spPr>
            <a:xfrm flipV="1">
              <a:off x="2468757" y="1455820"/>
              <a:ext cx="727994" cy="1"/>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46" name="Shape 1771"/>
            <p:cNvSpPr/>
            <p:nvPr/>
          </p:nvSpPr>
          <p:spPr>
            <a:xfrm>
              <a:off x="3129184"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47" name="Shape 1771"/>
            <p:cNvSpPr/>
            <p:nvPr/>
          </p:nvSpPr>
          <p:spPr>
            <a:xfrm>
              <a:off x="2426343"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58" name="Group 57"/>
          <p:cNvGrpSpPr/>
          <p:nvPr/>
        </p:nvGrpSpPr>
        <p:grpSpPr>
          <a:xfrm>
            <a:off x="3935695" y="1801677"/>
            <a:ext cx="754016" cy="754380"/>
            <a:chOff x="5261719" y="1287169"/>
            <a:chExt cx="1005355" cy="1005840"/>
          </a:xfrm>
        </p:grpSpPr>
        <p:sp>
          <p:nvSpPr>
            <p:cNvPr id="31" name="Oval 30"/>
            <p:cNvSpPr/>
            <p:nvPr/>
          </p:nvSpPr>
          <p:spPr>
            <a:xfrm>
              <a:off x="5261719" y="1287169"/>
              <a:ext cx="1005355" cy="1005840"/>
            </a:xfrm>
            <a:prstGeom prst="ellipse">
              <a:avLst/>
            </a:prstGeom>
            <a:noFill/>
            <a:ln w="38100">
              <a:solidFill>
                <a:srgbClr val="123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57" name="pasted-image.pdf"/>
            <p:cNvPicPr>
              <a:picLocks noChangeAspect="1"/>
            </p:cNvPicPr>
            <p:nvPr/>
          </p:nvPicPr>
          <p:blipFill rotWithShape="1">
            <a:blip r:embed="rId3">
              <a:biLevel thresh="75000"/>
              <a:extLst/>
            </a:blip>
            <a:srcRect l="19307" r="37381"/>
            <a:stretch/>
          </p:blipFill>
          <p:spPr>
            <a:xfrm>
              <a:off x="5665375" y="1392599"/>
              <a:ext cx="216978" cy="500969"/>
            </a:xfrm>
            <a:prstGeom prst="rect">
              <a:avLst/>
            </a:prstGeom>
            <a:ln w="12700">
              <a:miter lim="400000"/>
            </a:ln>
          </p:spPr>
        </p:pic>
      </p:grpSp>
      <p:grpSp>
        <p:nvGrpSpPr>
          <p:cNvPr id="59" name="Group 58"/>
          <p:cNvGrpSpPr/>
          <p:nvPr/>
        </p:nvGrpSpPr>
        <p:grpSpPr>
          <a:xfrm>
            <a:off x="5455309" y="2493015"/>
            <a:ext cx="754016" cy="754380"/>
            <a:chOff x="5261719" y="1287169"/>
            <a:chExt cx="1005355" cy="1005840"/>
          </a:xfrm>
        </p:grpSpPr>
        <p:sp>
          <p:nvSpPr>
            <p:cNvPr id="60" name="Oval 59"/>
            <p:cNvSpPr/>
            <p:nvPr/>
          </p:nvSpPr>
          <p:spPr>
            <a:xfrm>
              <a:off x="5261719" y="1287169"/>
              <a:ext cx="1005355" cy="1005840"/>
            </a:xfrm>
            <a:prstGeom prst="ellipse">
              <a:avLst/>
            </a:prstGeom>
            <a:noFill/>
            <a:ln w="38100">
              <a:solidFill>
                <a:srgbClr val="123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62" name="pasted-image.pdf"/>
            <p:cNvPicPr>
              <a:picLocks noChangeAspect="1"/>
            </p:cNvPicPr>
            <p:nvPr/>
          </p:nvPicPr>
          <p:blipFill rotWithShape="1">
            <a:blip r:embed="rId3">
              <a:biLevel thresh="75000"/>
              <a:extLst/>
            </a:blip>
            <a:srcRect l="19307" r="37381"/>
            <a:stretch/>
          </p:blipFill>
          <p:spPr>
            <a:xfrm>
              <a:off x="5665375" y="1392599"/>
              <a:ext cx="216978" cy="500969"/>
            </a:xfrm>
            <a:prstGeom prst="rect">
              <a:avLst/>
            </a:prstGeom>
            <a:ln w="12700">
              <a:miter lim="400000"/>
            </a:ln>
          </p:spPr>
        </p:pic>
      </p:grpSp>
      <p:sp>
        <p:nvSpPr>
          <p:cNvPr id="87" name="Shape 1746"/>
          <p:cNvSpPr/>
          <p:nvPr/>
        </p:nvSpPr>
        <p:spPr>
          <a:xfrm rot="20080151">
            <a:off x="5024477" y="2916077"/>
            <a:ext cx="357969" cy="1891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solidFill>
                  <a:schemeClr val="bg1">
                    <a:lumMod val="50000"/>
                  </a:schemeClr>
                </a:solidFill>
              </a:rPr>
              <a:t>MPLS</a:t>
            </a:r>
            <a:endParaRPr sz="900" b="1" dirty="0">
              <a:solidFill>
                <a:schemeClr val="bg1">
                  <a:lumMod val="50000"/>
                </a:schemeClr>
              </a:solidFill>
            </a:endParaRPr>
          </a:p>
        </p:txBody>
      </p:sp>
      <p:sp>
        <p:nvSpPr>
          <p:cNvPr id="88" name="Shape 1746"/>
          <p:cNvSpPr/>
          <p:nvPr/>
        </p:nvSpPr>
        <p:spPr>
          <a:xfrm rot="20121111">
            <a:off x="3173285" y="3969704"/>
            <a:ext cx="357969" cy="1891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solidFill>
                  <a:schemeClr val="bg1">
                    <a:lumMod val="50000"/>
                  </a:schemeClr>
                </a:solidFill>
              </a:rPr>
              <a:t>IP-VPN</a:t>
            </a:r>
            <a:endParaRPr sz="900" b="1" dirty="0">
              <a:solidFill>
                <a:schemeClr val="bg1">
                  <a:lumMod val="50000"/>
                </a:schemeClr>
              </a:solidFill>
            </a:endParaRPr>
          </a:p>
        </p:txBody>
      </p:sp>
      <p:grpSp>
        <p:nvGrpSpPr>
          <p:cNvPr id="90" name="Group 89"/>
          <p:cNvGrpSpPr/>
          <p:nvPr/>
        </p:nvGrpSpPr>
        <p:grpSpPr>
          <a:xfrm>
            <a:off x="4271719" y="2518468"/>
            <a:ext cx="81968" cy="351737"/>
            <a:chOff x="5695626" y="4681124"/>
            <a:chExt cx="109290" cy="468983"/>
          </a:xfrm>
        </p:grpSpPr>
        <p:sp>
          <p:nvSpPr>
            <p:cNvPr id="91" name="Shape 1740"/>
            <p:cNvSpPr/>
            <p:nvPr/>
          </p:nvSpPr>
          <p:spPr>
            <a:xfrm rot="5400000" flipV="1">
              <a:off x="5558736" y="4910466"/>
              <a:ext cx="373856" cy="0"/>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92" name="Shape 1771"/>
            <p:cNvSpPr/>
            <p:nvPr/>
          </p:nvSpPr>
          <p:spPr>
            <a:xfrm rot="5400000">
              <a:off x="5695626" y="5040817"/>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93" name="Shape 1771"/>
            <p:cNvSpPr/>
            <p:nvPr/>
          </p:nvSpPr>
          <p:spPr>
            <a:xfrm rot="5400000">
              <a:off x="5695626" y="4681124"/>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7" name="Group 6"/>
          <p:cNvGrpSpPr/>
          <p:nvPr/>
        </p:nvGrpSpPr>
        <p:grpSpPr>
          <a:xfrm rot="20103488">
            <a:off x="4935366" y="3069766"/>
            <a:ext cx="609098" cy="81968"/>
            <a:chOff x="2426343" y="1396568"/>
            <a:chExt cx="812131" cy="109290"/>
          </a:xfrm>
        </p:grpSpPr>
        <p:sp>
          <p:nvSpPr>
            <p:cNvPr id="8" name="Shape 1740"/>
            <p:cNvSpPr/>
            <p:nvPr/>
          </p:nvSpPr>
          <p:spPr>
            <a:xfrm flipV="1">
              <a:off x="2468757" y="1455820"/>
              <a:ext cx="727994" cy="1"/>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9" name="Shape 1771"/>
            <p:cNvSpPr/>
            <p:nvPr/>
          </p:nvSpPr>
          <p:spPr>
            <a:xfrm>
              <a:off x="3129184"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10" name="Shape 1771"/>
            <p:cNvSpPr/>
            <p:nvPr/>
          </p:nvSpPr>
          <p:spPr>
            <a:xfrm>
              <a:off x="2426343"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sp>
        <p:nvSpPr>
          <p:cNvPr id="94" name="Shape 1746"/>
          <p:cNvSpPr/>
          <p:nvPr/>
        </p:nvSpPr>
        <p:spPr>
          <a:xfrm rot="1223977">
            <a:off x="5073053" y="3964289"/>
            <a:ext cx="357969" cy="1891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solidFill>
                  <a:schemeClr val="bg1">
                    <a:lumMod val="50000"/>
                  </a:schemeClr>
                </a:solidFill>
              </a:rPr>
              <a:t>MPLS</a:t>
            </a:r>
            <a:endParaRPr sz="900" b="1" dirty="0">
              <a:solidFill>
                <a:schemeClr val="bg1">
                  <a:lumMod val="50000"/>
                </a:schemeClr>
              </a:solidFill>
            </a:endParaRPr>
          </a:p>
        </p:txBody>
      </p:sp>
      <p:sp>
        <p:nvSpPr>
          <p:cNvPr id="63"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645127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7"/>
            <a:ext cx="7886700" cy="692879"/>
          </a:xfrm>
        </p:spPr>
        <p:txBody>
          <a:bodyPr>
            <a:normAutofit/>
          </a:bodyPr>
          <a:lstStyle/>
          <a:p>
            <a:pPr algn="ctr"/>
            <a:r>
              <a:rPr lang="en-US" sz="2700" dirty="0">
                <a:solidFill>
                  <a:srgbClr val="2A968C"/>
                </a:solidFill>
                <a:latin typeface="+mn-lt"/>
              </a:rPr>
              <a:t>TODAYS APPLICATION MODEL</a:t>
            </a:r>
          </a:p>
        </p:txBody>
      </p:sp>
      <p:grpSp>
        <p:nvGrpSpPr>
          <p:cNvPr id="4" name="Group 3"/>
          <p:cNvGrpSpPr/>
          <p:nvPr/>
        </p:nvGrpSpPr>
        <p:grpSpPr>
          <a:xfrm>
            <a:off x="2431160" y="3897937"/>
            <a:ext cx="754016" cy="754380"/>
            <a:chOff x="5261719" y="1287169"/>
            <a:chExt cx="1005355" cy="1005840"/>
          </a:xfrm>
        </p:grpSpPr>
        <p:sp>
          <p:nvSpPr>
            <p:cNvPr id="5" name="Oval 4"/>
            <p:cNvSpPr/>
            <p:nvPr/>
          </p:nvSpPr>
          <p:spPr>
            <a:xfrm>
              <a:off x="5261719" y="1287169"/>
              <a:ext cx="1005355" cy="1005840"/>
            </a:xfrm>
            <a:prstGeom prst="ellipse">
              <a:avLst/>
            </a:prstGeom>
            <a:noFill/>
            <a:ln w="38100">
              <a:solidFill>
                <a:srgbClr val="1A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7" name="pasted-image.pdf"/>
            <p:cNvPicPr>
              <a:picLocks noChangeAspect="1"/>
            </p:cNvPicPr>
            <p:nvPr/>
          </p:nvPicPr>
          <p:blipFill rotWithShape="1">
            <a:blip r:embed="rId2">
              <a:biLevel thresh="75000"/>
              <a:extLst/>
            </a:blip>
            <a:srcRect l="19307" r="37381"/>
            <a:stretch/>
          </p:blipFill>
          <p:spPr>
            <a:xfrm>
              <a:off x="5665375" y="1392599"/>
              <a:ext cx="216978" cy="500969"/>
            </a:xfrm>
            <a:prstGeom prst="rect">
              <a:avLst/>
            </a:prstGeom>
            <a:ln w="12700">
              <a:miter lim="400000"/>
            </a:ln>
          </p:spPr>
        </p:pic>
      </p:grpSp>
      <p:grpSp>
        <p:nvGrpSpPr>
          <p:cNvPr id="8" name="Group 7"/>
          <p:cNvGrpSpPr/>
          <p:nvPr/>
        </p:nvGrpSpPr>
        <p:grpSpPr>
          <a:xfrm>
            <a:off x="5455309" y="3897937"/>
            <a:ext cx="754016" cy="754380"/>
            <a:chOff x="5261719" y="1287169"/>
            <a:chExt cx="1005355" cy="1005840"/>
          </a:xfrm>
        </p:grpSpPr>
        <p:sp>
          <p:nvSpPr>
            <p:cNvPr id="9" name="Oval 8"/>
            <p:cNvSpPr/>
            <p:nvPr/>
          </p:nvSpPr>
          <p:spPr>
            <a:xfrm>
              <a:off x="5261719" y="1287169"/>
              <a:ext cx="1005355" cy="1005840"/>
            </a:xfrm>
            <a:prstGeom prst="ellipse">
              <a:avLst/>
            </a:prstGeom>
            <a:noFill/>
            <a:ln w="38100">
              <a:solidFill>
                <a:srgbClr val="1A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11" name="pasted-image.pdf"/>
            <p:cNvPicPr>
              <a:picLocks noChangeAspect="1"/>
            </p:cNvPicPr>
            <p:nvPr/>
          </p:nvPicPr>
          <p:blipFill rotWithShape="1">
            <a:blip r:embed="rId2">
              <a:biLevel thresh="75000"/>
              <a:extLst/>
            </a:blip>
            <a:srcRect l="19307" r="37381"/>
            <a:stretch/>
          </p:blipFill>
          <p:spPr>
            <a:xfrm>
              <a:off x="5665375" y="1392599"/>
              <a:ext cx="216978" cy="500969"/>
            </a:xfrm>
            <a:prstGeom prst="rect">
              <a:avLst/>
            </a:prstGeom>
            <a:ln w="12700">
              <a:miter lim="400000"/>
            </a:ln>
          </p:spPr>
        </p:pic>
      </p:grpSp>
      <p:grpSp>
        <p:nvGrpSpPr>
          <p:cNvPr id="12" name="Group 11"/>
          <p:cNvGrpSpPr/>
          <p:nvPr/>
        </p:nvGrpSpPr>
        <p:grpSpPr>
          <a:xfrm>
            <a:off x="2431160" y="2493015"/>
            <a:ext cx="754016" cy="754380"/>
            <a:chOff x="5261719" y="1287169"/>
            <a:chExt cx="1005355" cy="1005840"/>
          </a:xfrm>
        </p:grpSpPr>
        <p:sp>
          <p:nvSpPr>
            <p:cNvPr id="13" name="Oval 12"/>
            <p:cNvSpPr/>
            <p:nvPr/>
          </p:nvSpPr>
          <p:spPr>
            <a:xfrm>
              <a:off x="5261719" y="1287169"/>
              <a:ext cx="1005355" cy="1005840"/>
            </a:xfrm>
            <a:prstGeom prst="ellipse">
              <a:avLst/>
            </a:prstGeom>
            <a:noFill/>
            <a:ln w="38100">
              <a:solidFill>
                <a:srgbClr val="1A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15" name="pasted-image.pdf"/>
            <p:cNvPicPr>
              <a:picLocks noChangeAspect="1"/>
            </p:cNvPicPr>
            <p:nvPr/>
          </p:nvPicPr>
          <p:blipFill rotWithShape="1">
            <a:blip r:embed="rId2">
              <a:biLevel thresh="75000"/>
              <a:extLst/>
            </a:blip>
            <a:srcRect l="19307" r="37381"/>
            <a:stretch/>
          </p:blipFill>
          <p:spPr>
            <a:xfrm>
              <a:off x="5665375" y="1392599"/>
              <a:ext cx="216978" cy="500969"/>
            </a:xfrm>
            <a:prstGeom prst="rect">
              <a:avLst/>
            </a:prstGeom>
            <a:ln w="12700">
              <a:miter lim="400000"/>
            </a:ln>
          </p:spPr>
        </p:pic>
      </p:grpSp>
      <p:grpSp>
        <p:nvGrpSpPr>
          <p:cNvPr id="16" name="Group 15"/>
          <p:cNvGrpSpPr/>
          <p:nvPr/>
        </p:nvGrpSpPr>
        <p:grpSpPr>
          <a:xfrm>
            <a:off x="3935695" y="4680294"/>
            <a:ext cx="754016" cy="754380"/>
            <a:chOff x="5261719" y="1287169"/>
            <a:chExt cx="1005355" cy="1005840"/>
          </a:xfrm>
        </p:grpSpPr>
        <p:sp>
          <p:nvSpPr>
            <p:cNvPr id="17" name="Oval 16"/>
            <p:cNvSpPr/>
            <p:nvPr/>
          </p:nvSpPr>
          <p:spPr>
            <a:xfrm>
              <a:off x="5261719" y="1287169"/>
              <a:ext cx="1005355" cy="1005840"/>
            </a:xfrm>
            <a:prstGeom prst="ellipse">
              <a:avLst/>
            </a:prstGeom>
            <a:noFill/>
            <a:ln w="38100">
              <a:solidFill>
                <a:srgbClr val="1A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19" name="pasted-image.pdf"/>
            <p:cNvPicPr>
              <a:picLocks noChangeAspect="1"/>
            </p:cNvPicPr>
            <p:nvPr/>
          </p:nvPicPr>
          <p:blipFill rotWithShape="1">
            <a:blip r:embed="rId2">
              <a:biLevel thresh="75000"/>
              <a:extLst/>
            </a:blip>
            <a:srcRect l="19307" r="37381"/>
            <a:stretch/>
          </p:blipFill>
          <p:spPr>
            <a:xfrm>
              <a:off x="5665375" y="1392599"/>
              <a:ext cx="216978" cy="500969"/>
            </a:xfrm>
            <a:prstGeom prst="rect">
              <a:avLst/>
            </a:prstGeom>
            <a:ln w="12700">
              <a:miter lim="400000"/>
            </a:ln>
          </p:spPr>
        </p:pic>
      </p:grpSp>
      <p:sp>
        <p:nvSpPr>
          <p:cNvPr id="20" name="Oval 19"/>
          <p:cNvSpPr/>
          <p:nvPr/>
        </p:nvSpPr>
        <p:spPr>
          <a:xfrm>
            <a:off x="3523052" y="2824517"/>
            <a:ext cx="1579301" cy="1591056"/>
          </a:xfrm>
          <a:prstGeom prst="ellipse">
            <a:avLst/>
          </a:prstGeom>
          <a:noFill/>
          <a:ln w="53975">
            <a:solidFill>
              <a:srgbClr val="1A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3946290" y="3862538"/>
            <a:ext cx="368372" cy="21553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App</a:t>
            </a:r>
          </a:p>
        </p:txBody>
      </p:sp>
      <p:sp>
        <p:nvSpPr>
          <p:cNvPr id="22" name="Rectangle 21"/>
          <p:cNvSpPr/>
          <p:nvPr/>
        </p:nvSpPr>
        <p:spPr>
          <a:xfrm>
            <a:off x="4349932" y="3862538"/>
            <a:ext cx="368372" cy="21553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App</a:t>
            </a:r>
          </a:p>
        </p:txBody>
      </p:sp>
      <p:sp>
        <p:nvSpPr>
          <p:cNvPr id="25" name="Shape 1746"/>
          <p:cNvSpPr/>
          <p:nvPr/>
        </p:nvSpPr>
        <p:spPr>
          <a:xfrm>
            <a:off x="3821013" y="3488938"/>
            <a:ext cx="1057837" cy="2769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sz="1275" b="1" dirty="0">
                <a:solidFill>
                  <a:srgbClr val="C55A11"/>
                </a:solidFill>
              </a:rPr>
              <a:t>D</a:t>
            </a:r>
            <a:r>
              <a:rPr lang="en-US" sz="1275" b="1" dirty="0">
                <a:solidFill>
                  <a:srgbClr val="C55A11"/>
                </a:solidFill>
              </a:rPr>
              <a:t>atacenter</a:t>
            </a:r>
            <a:r>
              <a:rPr sz="1275" b="1" dirty="0">
                <a:solidFill>
                  <a:srgbClr val="C55A11"/>
                </a:solidFill>
              </a:rPr>
              <a:t>/HQ</a:t>
            </a:r>
          </a:p>
        </p:txBody>
      </p:sp>
      <p:pic>
        <p:nvPicPr>
          <p:cNvPr id="26" name="pasted-image.pdf"/>
          <p:cNvPicPr>
            <a:picLocks noChangeAspect="1"/>
          </p:cNvPicPr>
          <p:nvPr/>
        </p:nvPicPr>
        <p:blipFill>
          <a:blip r:embed="rId2">
            <a:biLevel thresh="75000"/>
            <a:extLst/>
          </a:blip>
          <a:stretch>
            <a:fillRect/>
          </a:stretch>
        </p:blipFill>
        <p:spPr>
          <a:xfrm>
            <a:off x="4082880" y="3058007"/>
            <a:ext cx="500093" cy="500093"/>
          </a:xfrm>
          <a:prstGeom prst="rect">
            <a:avLst/>
          </a:prstGeom>
          <a:ln w="12700">
            <a:miter lim="400000"/>
          </a:ln>
        </p:spPr>
      </p:pic>
      <p:grpSp>
        <p:nvGrpSpPr>
          <p:cNvPr id="27" name="Group 26"/>
          <p:cNvGrpSpPr/>
          <p:nvPr/>
        </p:nvGrpSpPr>
        <p:grpSpPr>
          <a:xfrm rot="1276502">
            <a:off x="4892286" y="4107845"/>
            <a:ext cx="609098" cy="81968"/>
            <a:chOff x="2426343" y="1396568"/>
            <a:chExt cx="812131" cy="109290"/>
          </a:xfrm>
        </p:grpSpPr>
        <p:sp>
          <p:nvSpPr>
            <p:cNvPr id="28" name="Shape 1740"/>
            <p:cNvSpPr/>
            <p:nvPr/>
          </p:nvSpPr>
          <p:spPr>
            <a:xfrm flipV="1">
              <a:off x="2468757" y="1455820"/>
              <a:ext cx="727994" cy="1"/>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29" name="Shape 1771"/>
            <p:cNvSpPr/>
            <p:nvPr/>
          </p:nvSpPr>
          <p:spPr>
            <a:xfrm>
              <a:off x="3129184"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30" name="Shape 1771"/>
            <p:cNvSpPr/>
            <p:nvPr/>
          </p:nvSpPr>
          <p:spPr>
            <a:xfrm>
              <a:off x="2426343"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31" name="Group 30"/>
          <p:cNvGrpSpPr/>
          <p:nvPr/>
        </p:nvGrpSpPr>
        <p:grpSpPr>
          <a:xfrm>
            <a:off x="4271719" y="4368094"/>
            <a:ext cx="81968" cy="351737"/>
            <a:chOff x="5695626" y="4681124"/>
            <a:chExt cx="109290" cy="468983"/>
          </a:xfrm>
        </p:grpSpPr>
        <p:sp>
          <p:nvSpPr>
            <p:cNvPr id="32" name="Shape 1740"/>
            <p:cNvSpPr/>
            <p:nvPr/>
          </p:nvSpPr>
          <p:spPr>
            <a:xfrm rot="5400000" flipV="1">
              <a:off x="5558736" y="4910466"/>
              <a:ext cx="373856" cy="0"/>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33" name="Shape 1771"/>
            <p:cNvSpPr/>
            <p:nvPr/>
          </p:nvSpPr>
          <p:spPr>
            <a:xfrm rot="5400000">
              <a:off x="5695626" y="5040817"/>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34" name="Shape 1771"/>
            <p:cNvSpPr/>
            <p:nvPr/>
          </p:nvSpPr>
          <p:spPr>
            <a:xfrm rot="5400000">
              <a:off x="5695626" y="4681124"/>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35" name="Group 34"/>
          <p:cNvGrpSpPr/>
          <p:nvPr/>
        </p:nvGrpSpPr>
        <p:grpSpPr>
          <a:xfrm rot="9346885">
            <a:off x="3097895" y="4122630"/>
            <a:ext cx="609098" cy="81968"/>
            <a:chOff x="2426343" y="1396568"/>
            <a:chExt cx="812131" cy="109290"/>
          </a:xfrm>
        </p:grpSpPr>
        <p:sp>
          <p:nvSpPr>
            <p:cNvPr id="36" name="Shape 1740"/>
            <p:cNvSpPr/>
            <p:nvPr/>
          </p:nvSpPr>
          <p:spPr>
            <a:xfrm flipV="1">
              <a:off x="2468757" y="1455820"/>
              <a:ext cx="727994" cy="1"/>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37" name="Shape 1771"/>
            <p:cNvSpPr/>
            <p:nvPr/>
          </p:nvSpPr>
          <p:spPr>
            <a:xfrm>
              <a:off x="3129184"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38" name="Shape 1771"/>
            <p:cNvSpPr/>
            <p:nvPr/>
          </p:nvSpPr>
          <p:spPr>
            <a:xfrm>
              <a:off x="2426343"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39" name="Group 38"/>
          <p:cNvGrpSpPr/>
          <p:nvPr/>
        </p:nvGrpSpPr>
        <p:grpSpPr>
          <a:xfrm rot="12077308">
            <a:off x="3104207" y="3052935"/>
            <a:ext cx="609098" cy="81968"/>
            <a:chOff x="2426343" y="1396568"/>
            <a:chExt cx="812131" cy="109290"/>
          </a:xfrm>
        </p:grpSpPr>
        <p:sp>
          <p:nvSpPr>
            <p:cNvPr id="40" name="Shape 1740"/>
            <p:cNvSpPr/>
            <p:nvPr/>
          </p:nvSpPr>
          <p:spPr>
            <a:xfrm flipV="1">
              <a:off x="2468757" y="1455820"/>
              <a:ext cx="727994" cy="1"/>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41" name="Shape 1771"/>
            <p:cNvSpPr/>
            <p:nvPr/>
          </p:nvSpPr>
          <p:spPr>
            <a:xfrm>
              <a:off x="3129184"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42" name="Shape 1771"/>
            <p:cNvSpPr/>
            <p:nvPr/>
          </p:nvSpPr>
          <p:spPr>
            <a:xfrm>
              <a:off x="2426343"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43" name="Group 42"/>
          <p:cNvGrpSpPr/>
          <p:nvPr/>
        </p:nvGrpSpPr>
        <p:grpSpPr>
          <a:xfrm>
            <a:off x="3935695" y="1801677"/>
            <a:ext cx="754016" cy="754380"/>
            <a:chOff x="5261719" y="1287169"/>
            <a:chExt cx="1005355" cy="1005840"/>
          </a:xfrm>
        </p:grpSpPr>
        <p:sp>
          <p:nvSpPr>
            <p:cNvPr id="44" name="Oval 43"/>
            <p:cNvSpPr/>
            <p:nvPr/>
          </p:nvSpPr>
          <p:spPr>
            <a:xfrm>
              <a:off x="5261719" y="1287169"/>
              <a:ext cx="1005355" cy="1005840"/>
            </a:xfrm>
            <a:prstGeom prst="ellipse">
              <a:avLst/>
            </a:prstGeom>
            <a:noFill/>
            <a:ln w="38100">
              <a:solidFill>
                <a:srgbClr val="1A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47" name="pasted-image.pdf"/>
            <p:cNvPicPr>
              <a:picLocks noChangeAspect="1"/>
            </p:cNvPicPr>
            <p:nvPr/>
          </p:nvPicPr>
          <p:blipFill rotWithShape="1">
            <a:blip r:embed="rId2">
              <a:biLevel thresh="75000"/>
              <a:extLst/>
            </a:blip>
            <a:srcRect l="19307" r="37381"/>
            <a:stretch/>
          </p:blipFill>
          <p:spPr>
            <a:xfrm>
              <a:off x="5665375" y="1392599"/>
              <a:ext cx="216978" cy="500969"/>
            </a:xfrm>
            <a:prstGeom prst="rect">
              <a:avLst/>
            </a:prstGeom>
            <a:ln w="12700">
              <a:miter lim="400000"/>
            </a:ln>
          </p:spPr>
        </p:pic>
      </p:grpSp>
      <p:grpSp>
        <p:nvGrpSpPr>
          <p:cNvPr id="48" name="Group 47"/>
          <p:cNvGrpSpPr/>
          <p:nvPr/>
        </p:nvGrpSpPr>
        <p:grpSpPr>
          <a:xfrm>
            <a:off x="5455309" y="2493015"/>
            <a:ext cx="754016" cy="754380"/>
            <a:chOff x="5261719" y="1287169"/>
            <a:chExt cx="1005355" cy="1005840"/>
          </a:xfrm>
        </p:grpSpPr>
        <p:sp>
          <p:nvSpPr>
            <p:cNvPr id="49" name="Oval 48"/>
            <p:cNvSpPr/>
            <p:nvPr/>
          </p:nvSpPr>
          <p:spPr>
            <a:xfrm>
              <a:off x="5261719" y="1287169"/>
              <a:ext cx="1005355" cy="1005840"/>
            </a:xfrm>
            <a:prstGeom prst="ellipse">
              <a:avLst/>
            </a:prstGeom>
            <a:noFill/>
            <a:ln w="38100">
              <a:solidFill>
                <a:srgbClr val="1A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Shape 1746"/>
            <p:cNvSpPr/>
            <p:nvPr/>
          </p:nvSpPr>
          <p:spPr>
            <a:xfrm>
              <a:off x="5476714" y="1862685"/>
              <a:ext cx="57752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t>Branch </a:t>
              </a:r>
              <a:br>
                <a:rPr lang="en-US" sz="900" b="1" dirty="0"/>
              </a:br>
              <a:r>
                <a:rPr lang="en-US" sz="900" b="1" dirty="0"/>
                <a:t>Office</a:t>
              </a:r>
              <a:endParaRPr sz="900" b="1" dirty="0"/>
            </a:p>
          </p:txBody>
        </p:sp>
        <p:pic>
          <p:nvPicPr>
            <p:cNvPr id="51" name="pasted-image.pdf"/>
            <p:cNvPicPr>
              <a:picLocks noChangeAspect="1"/>
            </p:cNvPicPr>
            <p:nvPr/>
          </p:nvPicPr>
          <p:blipFill rotWithShape="1">
            <a:blip r:embed="rId2">
              <a:biLevel thresh="75000"/>
              <a:extLst/>
            </a:blip>
            <a:srcRect l="19307" r="37381"/>
            <a:stretch/>
          </p:blipFill>
          <p:spPr>
            <a:xfrm>
              <a:off x="5665375" y="1392599"/>
              <a:ext cx="216978" cy="500969"/>
            </a:xfrm>
            <a:prstGeom prst="rect">
              <a:avLst/>
            </a:prstGeom>
            <a:ln w="12700">
              <a:miter lim="400000"/>
            </a:ln>
          </p:spPr>
        </p:pic>
      </p:grpSp>
      <p:sp>
        <p:nvSpPr>
          <p:cNvPr id="52" name="Shape 1746"/>
          <p:cNvSpPr/>
          <p:nvPr/>
        </p:nvSpPr>
        <p:spPr>
          <a:xfrm rot="20080151">
            <a:off x="5024477" y="2916077"/>
            <a:ext cx="357969" cy="1891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solidFill>
                  <a:schemeClr val="bg1">
                    <a:lumMod val="50000"/>
                  </a:schemeClr>
                </a:solidFill>
              </a:rPr>
              <a:t>MPLS</a:t>
            </a:r>
            <a:endParaRPr sz="900" b="1" dirty="0">
              <a:solidFill>
                <a:schemeClr val="bg1">
                  <a:lumMod val="50000"/>
                </a:schemeClr>
              </a:solidFill>
            </a:endParaRPr>
          </a:p>
        </p:txBody>
      </p:sp>
      <p:sp>
        <p:nvSpPr>
          <p:cNvPr id="53" name="Shape 1746"/>
          <p:cNvSpPr/>
          <p:nvPr/>
        </p:nvSpPr>
        <p:spPr>
          <a:xfrm rot="20121111">
            <a:off x="3173285" y="3969704"/>
            <a:ext cx="357969" cy="1891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solidFill>
                  <a:schemeClr val="bg1">
                    <a:lumMod val="50000"/>
                  </a:schemeClr>
                </a:solidFill>
              </a:rPr>
              <a:t>IP-VPN</a:t>
            </a:r>
            <a:endParaRPr sz="900" b="1" dirty="0">
              <a:solidFill>
                <a:schemeClr val="bg1">
                  <a:lumMod val="50000"/>
                </a:schemeClr>
              </a:solidFill>
            </a:endParaRPr>
          </a:p>
        </p:txBody>
      </p:sp>
      <p:grpSp>
        <p:nvGrpSpPr>
          <p:cNvPr id="54" name="Group 53"/>
          <p:cNvGrpSpPr/>
          <p:nvPr/>
        </p:nvGrpSpPr>
        <p:grpSpPr>
          <a:xfrm>
            <a:off x="4271719" y="2518468"/>
            <a:ext cx="81968" cy="351737"/>
            <a:chOff x="5695626" y="4681124"/>
            <a:chExt cx="109290" cy="468983"/>
          </a:xfrm>
        </p:grpSpPr>
        <p:sp>
          <p:nvSpPr>
            <p:cNvPr id="55" name="Shape 1740"/>
            <p:cNvSpPr/>
            <p:nvPr/>
          </p:nvSpPr>
          <p:spPr>
            <a:xfrm rot="5400000" flipV="1">
              <a:off x="5558736" y="4910466"/>
              <a:ext cx="373856" cy="0"/>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56" name="Shape 1771"/>
            <p:cNvSpPr/>
            <p:nvPr/>
          </p:nvSpPr>
          <p:spPr>
            <a:xfrm rot="5400000">
              <a:off x="5695626" y="5040817"/>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57" name="Shape 1771"/>
            <p:cNvSpPr/>
            <p:nvPr/>
          </p:nvSpPr>
          <p:spPr>
            <a:xfrm rot="5400000">
              <a:off x="5695626" y="4681124"/>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grpSp>
        <p:nvGrpSpPr>
          <p:cNvPr id="58" name="Group 57"/>
          <p:cNvGrpSpPr/>
          <p:nvPr/>
        </p:nvGrpSpPr>
        <p:grpSpPr>
          <a:xfrm rot="20103488">
            <a:off x="4935366" y="3069766"/>
            <a:ext cx="609098" cy="81968"/>
            <a:chOff x="2426343" y="1396568"/>
            <a:chExt cx="812131" cy="109290"/>
          </a:xfrm>
        </p:grpSpPr>
        <p:sp>
          <p:nvSpPr>
            <p:cNvPr id="59" name="Shape 1740"/>
            <p:cNvSpPr/>
            <p:nvPr/>
          </p:nvSpPr>
          <p:spPr>
            <a:xfrm flipV="1">
              <a:off x="2468757" y="1455820"/>
              <a:ext cx="727994" cy="1"/>
            </a:xfrm>
            <a:prstGeom prst="line">
              <a:avLst/>
            </a:prstGeom>
            <a:ln w="28575">
              <a:solidFill>
                <a:schemeClr val="accent2">
                  <a:lumMod val="75000"/>
                </a:schemeClr>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sz="2400"/>
            </a:p>
          </p:txBody>
        </p:sp>
        <p:sp>
          <p:nvSpPr>
            <p:cNvPr id="60" name="Shape 1771"/>
            <p:cNvSpPr/>
            <p:nvPr/>
          </p:nvSpPr>
          <p:spPr>
            <a:xfrm>
              <a:off x="3129184"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sp>
          <p:nvSpPr>
            <p:cNvPr id="61" name="Shape 1771"/>
            <p:cNvSpPr/>
            <p:nvPr/>
          </p:nvSpPr>
          <p:spPr>
            <a:xfrm>
              <a:off x="2426343" y="1396568"/>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A837A"/>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2400"/>
            </a:p>
          </p:txBody>
        </p:sp>
      </p:grpSp>
      <p:sp>
        <p:nvSpPr>
          <p:cNvPr id="62" name="Shape 1746"/>
          <p:cNvSpPr/>
          <p:nvPr/>
        </p:nvSpPr>
        <p:spPr>
          <a:xfrm rot="1223977">
            <a:off x="5073053" y="3964289"/>
            <a:ext cx="357969" cy="1891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b="0">
                <a:solidFill>
                  <a:srgbClr val="000000"/>
                </a:solidFill>
              </a:defRPr>
            </a:pPr>
            <a:r>
              <a:rPr lang="en-US" sz="900" b="1" dirty="0">
                <a:solidFill>
                  <a:schemeClr val="bg1">
                    <a:lumMod val="50000"/>
                  </a:schemeClr>
                </a:solidFill>
              </a:rPr>
              <a:t>MPLS</a:t>
            </a:r>
            <a:endParaRPr sz="900" b="1" dirty="0">
              <a:solidFill>
                <a:schemeClr val="bg1">
                  <a:lumMod val="50000"/>
                </a:schemeClr>
              </a:solidFill>
            </a:endParaRPr>
          </a:p>
        </p:txBody>
      </p:sp>
      <p:grpSp>
        <p:nvGrpSpPr>
          <p:cNvPr id="69" name="Group 68"/>
          <p:cNvGrpSpPr/>
          <p:nvPr/>
        </p:nvGrpSpPr>
        <p:grpSpPr>
          <a:xfrm>
            <a:off x="1325903" y="2512313"/>
            <a:ext cx="788193" cy="526432"/>
            <a:chOff x="2056315" y="2206750"/>
            <a:chExt cx="1050924" cy="701909"/>
          </a:xfrm>
        </p:grpSpPr>
        <p:sp>
          <p:nvSpPr>
            <p:cNvPr id="23" name="Rectangle 22"/>
            <p:cNvSpPr/>
            <p:nvPr/>
          </p:nvSpPr>
          <p:spPr>
            <a:xfrm>
              <a:off x="2233471" y="2479330"/>
              <a:ext cx="698995" cy="28738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315" y="2206750"/>
              <a:ext cx="1050924" cy="701909"/>
            </a:xfrm>
            <a:prstGeom prst="rect">
              <a:avLst/>
            </a:prstGeom>
          </p:spPr>
        </p:pic>
      </p:grpSp>
      <p:grpSp>
        <p:nvGrpSpPr>
          <p:cNvPr id="70" name="Group 69"/>
          <p:cNvGrpSpPr/>
          <p:nvPr/>
        </p:nvGrpSpPr>
        <p:grpSpPr>
          <a:xfrm>
            <a:off x="1325903" y="3154281"/>
            <a:ext cx="788193" cy="526432"/>
            <a:chOff x="2056315" y="2206750"/>
            <a:chExt cx="1050924" cy="701909"/>
          </a:xfrm>
        </p:grpSpPr>
        <p:sp>
          <p:nvSpPr>
            <p:cNvPr id="71" name="Rectangle 70"/>
            <p:cNvSpPr/>
            <p:nvPr/>
          </p:nvSpPr>
          <p:spPr>
            <a:xfrm>
              <a:off x="2233471" y="2479330"/>
              <a:ext cx="698995" cy="28738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a:t>
              </a:r>
            </a:p>
          </p:txBody>
        </p: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315" y="2206750"/>
              <a:ext cx="1050924" cy="701909"/>
            </a:xfrm>
            <a:prstGeom prst="rect">
              <a:avLst/>
            </a:prstGeom>
          </p:spPr>
        </p:pic>
      </p:grpSp>
      <p:grpSp>
        <p:nvGrpSpPr>
          <p:cNvPr id="73" name="Group 72"/>
          <p:cNvGrpSpPr/>
          <p:nvPr/>
        </p:nvGrpSpPr>
        <p:grpSpPr>
          <a:xfrm>
            <a:off x="1325903" y="3766245"/>
            <a:ext cx="788193" cy="526432"/>
            <a:chOff x="2056315" y="2206750"/>
            <a:chExt cx="1050924" cy="701909"/>
          </a:xfrm>
        </p:grpSpPr>
        <p:sp>
          <p:nvSpPr>
            <p:cNvPr id="74" name="Rectangle 73"/>
            <p:cNvSpPr/>
            <p:nvPr/>
          </p:nvSpPr>
          <p:spPr>
            <a:xfrm>
              <a:off x="2166704" y="2479330"/>
              <a:ext cx="804694" cy="28738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AWS</a:t>
              </a:r>
              <a:endParaRPr lang="en-US" dirty="0">
                <a:solidFill>
                  <a:schemeClr val="tx1"/>
                </a:solidFill>
              </a:endParaRPr>
            </a:p>
          </p:txBody>
        </p: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315" y="2206750"/>
              <a:ext cx="1050924" cy="701909"/>
            </a:xfrm>
            <a:prstGeom prst="rect">
              <a:avLst/>
            </a:prstGeom>
          </p:spPr>
        </p:pic>
      </p:grpSp>
      <p:grpSp>
        <p:nvGrpSpPr>
          <p:cNvPr id="76" name="Group 75"/>
          <p:cNvGrpSpPr/>
          <p:nvPr/>
        </p:nvGrpSpPr>
        <p:grpSpPr>
          <a:xfrm>
            <a:off x="1325903" y="4402317"/>
            <a:ext cx="788193" cy="526432"/>
            <a:chOff x="2056315" y="2206750"/>
            <a:chExt cx="1050924" cy="701909"/>
          </a:xfrm>
        </p:grpSpPr>
        <p:sp>
          <p:nvSpPr>
            <p:cNvPr id="77" name="Rectangle 76"/>
            <p:cNvSpPr/>
            <p:nvPr/>
          </p:nvSpPr>
          <p:spPr>
            <a:xfrm>
              <a:off x="2126908" y="2479330"/>
              <a:ext cx="900647" cy="28738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Azure</a:t>
              </a:r>
              <a:endParaRPr lang="en-US" dirty="0">
                <a:solidFill>
                  <a:schemeClr val="tx1"/>
                </a:solidFill>
              </a:endParaRPr>
            </a:p>
          </p:txBody>
        </p:sp>
        <p:pic>
          <p:nvPicPr>
            <p:cNvPr id="78" name="Picture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315" y="2206750"/>
              <a:ext cx="1050924" cy="701909"/>
            </a:xfrm>
            <a:prstGeom prst="rect">
              <a:avLst/>
            </a:prstGeom>
          </p:spPr>
        </p:pic>
      </p:grpSp>
      <p:grpSp>
        <p:nvGrpSpPr>
          <p:cNvPr id="79" name="Group 78"/>
          <p:cNvGrpSpPr/>
          <p:nvPr/>
        </p:nvGrpSpPr>
        <p:grpSpPr>
          <a:xfrm>
            <a:off x="6686813" y="2821903"/>
            <a:ext cx="788193" cy="526432"/>
            <a:chOff x="2056315" y="2206750"/>
            <a:chExt cx="1050924" cy="701909"/>
          </a:xfrm>
        </p:grpSpPr>
        <p:sp>
          <p:nvSpPr>
            <p:cNvPr id="80" name="Rectangle 79"/>
            <p:cNvSpPr/>
            <p:nvPr/>
          </p:nvSpPr>
          <p:spPr>
            <a:xfrm>
              <a:off x="2233471" y="2479330"/>
              <a:ext cx="698995" cy="28738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a:t>
              </a:r>
            </a:p>
          </p:txBody>
        </p:sp>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315" y="2206750"/>
              <a:ext cx="1050924" cy="701909"/>
            </a:xfrm>
            <a:prstGeom prst="rect">
              <a:avLst/>
            </a:prstGeom>
          </p:spPr>
        </p:pic>
      </p:grpSp>
      <p:grpSp>
        <p:nvGrpSpPr>
          <p:cNvPr id="82" name="Group 81"/>
          <p:cNvGrpSpPr/>
          <p:nvPr/>
        </p:nvGrpSpPr>
        <p:grpSpPr>
          <a:xfrm>
            <a:off x="6686813" y="3433868"/>
            <a:ext cx="788193" cy="526432"/>
            <a:chOff x="2056315" y="2206750"/>
            <a:chExt cx="1050924" cy="701909"/>
          </a:xfrm>
        </p:grpSpPr>
        <p:sp>
          <p:nvSpPr>
            <p:cNvPr id="83" name="Rectangle 82"/>
            <p:cNvSpPr/>
            <p:nvPr/>
          </p:nvSpPr>
          <p:spPr>
            <a:xfrm>
              <a:off x="2233471" y="2479330"/>
              <a:ext cx="698995" cy="28738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a:t>
              </a:r>
            </a:p>
          </p:txBody>
        </p:sp>
        <p:pic>
          <p:nvPicPr>
            <p:cNvPr id="84" name="Picture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315" y="2206750"/>
              <a:ext cx="1050924" cy="701909"/>
            </a:xfrm>
            <a:prstGeom prst="rect">
              <a:avLst/>
            </a:prstGeom>
          </p:spPr>
        </p:pic>
      </p:grpSp>
      <p:grpSp>
        <p:nvGrpSpPr>
          <p:cNvPr id="85" name="Group 84"/>
          <p:cNvGrpSpPr/>
          <p:nvPr/>
        </p:nvGrpSpPr>
        <p:grpSpPr>
          <a:xfrm>
            <a:off x="6686813" y="4069939"/>
            <a:ext cx="788193" cy="526432"/>
            <a:chOff x="2056315" y="2206750"/>
            <a:chExt cx="1050924" cy="701909"/>
          </a:xfrm>
        </p:grpSpPr>
        <p:sp>
          <p:nvSpPr>
            <p:cNvPr id="86" name="Rectangle 85"/>
            <p:cNvSpPr/>
            <p:nvPr/>
          </p:nvSpPr>
          <p:spPr>
            <a:xfrm>
              <a:off x="2233471" y="2479330"/>
              <a:ext cx="698995" cy="28738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a:t>
              </a:r>
            </a:p>
          </p:txBody>
        </p:sp>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315" y="2206750"/>
              <a:ext cx="1050924" cy="701909"/>
            </a:xfrm>
            <a:prstGeom prst="rect">
              <a:avLst/>
            </a:prstGeom>
          </p:spPr>
        </p:pic>
      </p:grpSp>
      <p:pic>
        <p:nvPicPr>
          <p:cNvPr id="88" name="Australia Worke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6457061" y="4804143"/>
            <a:ext cx="188231" cy="482666"/>
          </a:xfrm>
          <a:prstGeom prst="rect">
            <a:avLst/>
          </a:prstGeom>
        </p:spPr>
      </p:pic>
      <p:sp>
        <p:nvSpPr>
          <p:cNvPr id="89" name="Remote User-Australia"/>
          <p:cNvSpPr txBox="1"/>
          <p:nvPr/>
        </p:nvSpPr>
        <p:spPr>
          <a:xfrm>
            <a:off x="6026809" y="5262657"/>
            <a:ext cx="994183" cy="253916"/>
          </a:xfrm>
          <a:prstGeom prst="rect">
            <a:avLst/>
          </a:prstGeom>
          <a:noFill/>
        </p:spPr>
        <p:txBody>
          <a:bodyPr wrap="none" rtlCol="0">
            <a:spAutoFit/>
          </a:bodyPr>
          <a:lstStyle/>
          <a:p>
            <a:r>
              <a:rPr lang="en-US" sz="1050" b="1" dirty="0">
                <a:solidFill>
                  <a:srgbClr val="636363"/>
                </a:solidFill>
                <a:latin typeface="Segoe UI" charset="0"/>
                <a:ea typeface="Segoe UI" charset="0"/>
                <a:cs typeface="Segoe UI" charset="0"/>
              </a:rPr>
              <a:t>Remote User</a:t>
            </a:r>
          </a:p>
        </p:txBody>
      </p:sp>
      <p:pic>
        <p:nvPicPr>
          <p:cNvPr id="90" name="VPN-Australia"/>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160684" y="4804142"/>
            <a:ext cx="266840" cy="266840"/>
          </a:xfrm>
          <a:prstGeom prst="rect">
            <a:avLst/>
          </a:prstGeom>
        </p:spPr>
      </p:pic>
      <p:pic>
        <p:nvPicPr>
          <p:cNvPr id="91" name="Australia Worke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2890202" y="4804143"/>
            <a:ext cx="188231" cy="482666"/>
          </a:xfrm>
          <a:prstGeom prst="rect">
            <a:avLst/>
          </a:prstGeom>
        </p:spPr>
      </p:pic>
      <p:sp>
        <p:nvSpPr>
          <p:cNvPr id="92" name="Remote User-Australia"/>
          <p:cNvSpPr txBox="1"/>
          <p:nvPr/>
        </p:nvSpPr>
        <p:spPr>
          <a:xfrm>
            <a:off x="2415793" y="5262657"/>
            <a:ext cx="994183" cy="253916"/>
          </a:xfrm>
          <a:prstGeom prst="rect">
            <a:avLst/>
          </a:prstGeom>
          <a:noFill/>
        </p:spPr>
        <p:txBody>
          <a:bodyPr wrap="none" rtlCol="0">
            <a:spAutoFit/>
          </a:bodyPr>
          <a:lstStyle/>
          <a:p>
            <a:r>
              <a:rPr lang="en-US" sz="1050" b="1" dirty="0">
                <a:solidFill>
                  <a:srgbClr val="636363"/>
                </a:solidFill>
                <a:latin typeface="Segoe UI" charset="0"/>
                <a:ea typeface="Segoe UI" charset="0"/>
                <a:cs typeface="Segoe UI" charset="0"/>
              </a:rPr>
              <a:t>Remote User</a:t>
            </a:r>
          </a:p>
        </p:txBody>
      </p:sp>
      <p:pic>
        <p:nvPicPr>
          <p:cNvPr id="93" name="VPN-Australia"/>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2593825" y="4804142"/>
            <a:ext cx="266840" cy="266840"/>
          </a:xfrm>
          <a:prstGeom prst="rect">
            <a:avLst/>
          </a:prstGeom>
        </p:spPr>
      </p:pic>
      <p:pic>
        <p:nvPicPr>
          <p:cNvPr id="94" name="Australia Worke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2890202" y="1797745"/>
            <a:ext cx="188231" cy="482666"/>
          </a:xfrm>
          <a:prstGeom prst="rect">
            <a:avLst/>
          </a:prstGeom>
        </p:spPr>
      </p:pic>
      <p:sp>
        <p:nvSpPr>
          <p:cNvPr id="95" name="Remote User-Australia"/>
          <p:cNvSpPr txBox="1"/>
          <p:nvPr/>
        </p:nvSpPr>
        <p:spPr>
          <a:xfrm>
            <a:off x="2416546" y="2256260"/>
            <a:ext cx="994183" cy="253916"/>
          </a:xfrm>
          <a:prstGeom prst="rect">
            <a:avLst/>
          </a:prstGeom>
          <a:noFill/>
        </p:spPr>
        <p:txBody>
          <a:bodyPr wrap="none" rtlCol="0">
            <a:spAutoFit/>
          </a:bodyPr>
          <a:lstStyle/>
          <a:p>
            <a:r>
              <a:rPr lang="en-US" sz="1050" b="1" dirty="0">
                <a:solidFill>
                  <a:srgbClr val="636363"/>
                </a:solidFill>
                <a:latin typeface="Segoe UI" charset="0"/>
                <a:ea typeface="Segoe UI" charset="0"/>
                <a:cs typeface="Segoe UI" charset="0"/>
              </a:rPr>
              <a:t>Remote User</a:t>
            </a:r>
          </a:p>
        </p:txBody>
      </p:sp>
      <p:pic>
        <p:nvPicPr>
          <p:cNvPr id="96" name="VPN-Australia"/>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2593825" y="1797745"/>
            <a:ext cx="266840" cy="266840"/>
          </a:xfrm>
          <a:prstGeom prst="rect">
            <a:avLst/>
          </a:prstGeom>
        </p:spPr>
      </p:pic>
      <p:sp>
        <p:nvSpPr>
          <p:cNvPr id="97"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1382155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0876"/>
            <a:ext cx="9144000" cy="994172"/>
          </a:xfrm>
        </p:spPr>
        <p:txBody>
          <a:bodyPr>
            <a:normAutofit/>
          </a:bodyPr>
          <a:lstStyle/>
          <a:p>
            <a:pPr algn="ctr"/>
            <a:r>
              <a:rPr lang="en-IN" sz="2700" dirty="0">
                <a:latin typeface="+mn-lt"/>
              </a:rPr>
              <a:t>The only GLOBAL SD-</a:t>
            </a:r>
            <a:r>
              <a:rPr lang="en-IN" sz="2700" dirty="0" err="1">
                <a:latin typeface="+mn-lt"/>
              </a:rPr>
              <a:t>wAN</a:t>
            </a:r>
            <a:r>
              <a:rPr lang="en-IN" sz="2700" dirty="0">
                <a:latin typeface="+mn-lt"/>
              </a:rPr>
              <a:t> built on a Private WAN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3035" y="5239265"/>
            <a:ext cx="386136" cy="23168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27475" y="5260403"/>
            <a:ext cx="230476" cy="20197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8444" y="5350194"/>
            <a:ext cx="433082" cy="11941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42145" y="5288598"/>
            <a:ext cx="240181" cy="24260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1856" y="5337215"/>
            <a:ext cx="494171" cy="8826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3747" y="5329318"/>
            <a:ext cx="496572" cy="14651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1177" y="5265915"/>
            <a:ext cx="396800" cy="26528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0001" y="5354495"/>
            <a:ext cx="357919" cy="88128"/>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4847" y="5288597"/>
            <a:ext cx="321278" cy="189411"/>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46929" y="5289159"/>
            <a:ext cx="325381" cy="157183"/>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2647" y="5306187"/>
            <a:ext cx="507864" cy="134741"/>
          </a:xfrm>
          <a:prstGeom prst="rect">
            <a:avLst/>
          </a:prstGeom>
        </p:spPr>
      </p:pic>
      <p:pic>
        <p:nvPicPr>
          <p:cNvPr id="22" name="Picture 21"/>
          <p:cNvPicPr>
            <a:picLocks noChangeAspect="1"/>
          </p:cNvPicPr>
          <p:nvPr/>
        </p:nvPicPr>
        <p:blipFill>
          <a:blip r:embed="rId13">
            <a:alphaModFix amt="70000"/>
          </a:blip>
          <a:stretch>
            <a:fillRect/>
          </a:stretch>
        </p:blipFill>
        <p:spPr>
          <a:xfrm>
            <a:off x="577912" y="1808179"/>
            <a:ext cx="8328297" cy="3598333"/>
          </a:xfrm>
          <a:prstGeom prst="rect">
            <a:avLst/>
          </a:prstGeom>
        </p:spPr>
      </p:pic>
      <p:sp>
        <p:nvSpPr>
          <p:cNvPr id="23" name="Rectangle 22"/>
          <p:cNvSpPr/>
          <p:nvPr/>
        </p:nvSpPr>
        <p:spPr>
          <a:xfrm>
            <a:off x="1428902" y="2639742"/>
            <a:ext cx="667317"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San Jose</a:t>
            </a:r>
            <a:endParaRPr lang="en-US" altLang="en-US" sz="1050" b="1" dirty="0">
              <a:solidFill>
                <a:srgbClr val="2CA397"/>
              </a:solidFill>
              <a:cs typeface="Segoe UI "/>
              <a:sym typeface="Wingdings" panose="05000000000000000000" pitchFamily="2" charset="2"/>
            </a:endParaRPr>
          </a:p>
        </p:txBody>
      </p:sp>
      <p:sp>
        <p:nvSpPr>
          <p:cNvPr id="26" name="Rectangle 25"/>
          <p:cNvSpPr/>
          <p:nvPr/>
        </p:nvSpPr>
        <p:spPr>
          <a:xfrm>
            <a:off x="1298431" y="2825359"/>
            <a:ext cx="859963"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Los Angeles</a:t>
            </a:r>
            <a:endParaRPr lang="en-US" altLang="en-US" sz="1050" b="1" dirty="0">
              <a:solidFill>
                <a:srgbClr val="2CA397"/>
              </a:solidFill>
              <a:cs typeface="Segoe UI "/>
              <a:sym typeface="Wingdings" panose="05000000000000000000" pitchFamily="2" charset="2"/>
            </a:endParaRPr>
          </a:p>
        </p:txBody>
      </p:sp>
      <p:sp>
        <p:nvSpPr>
          <p:cNvPr id="27" name="Rectangle 26"/>
          <p:cNvSpPr/>
          <p:nvPr/>
        </p:nvSpPr>
        <p:spPr>
          <a:xfrm>
            <a:off x="2295364" y="2940710"/>
            <a:ext cx="474029"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Dallas</a:t>
            </a:r>
            <a:endParaRPr lang="en-US" altLang="en-US" sz="1050" b="1" dirty="0">
              <a:solidFill>
                <a:srgbClr val="2CA397"/>
              </a:solidFill>
              <a:cs typeface="Segoe UI "/>
              <a:sym typeface="Wingdings" panose="05000000000000000000" pitchFamily="2" charset="2"/>
            </a:endParaRPr>
          </a:p>
        </p:txBody>
      </p:sp>
      <p:sp>
        <p:nvSpPr>
          <p:cNvPr id="28" name="Rectangle 27"/>
          <p:cNvSpPr/>
          <p:nvPr/>
        </p:nvSpPr>
        <p:spPr>
          <a:xfrm>
            <a:off x="2918297" y="2993113"/>
            <a:ext cx="498249"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Miami </a:t>
            </a:r>
            <a:endParaRPr lang="en-US" altLang="en-US" sz="1050" b="1" dirty="0">
              <a:solidFill>
                <a:srgbClr val="2CA397"/>
              </a:solidFill>
              <a:cs typeface="Segoe UI "/>
              <a:sym typeface="Wingdings" panose="05000000000000000000" pitchFamily="2" charset="2"/>
            </a:endParaRPr>
          </a:p>
        </p:txBody>
      </p:sp>
      <p:sp>
        <p:nvSpPr>
          <p:cNvPr id="29" name="Rectangle 28"/>
          <p:cNvSpPr/>
          <p:nvPr/>
        </p:nvSpPr>
        <p:spPr>
          <a:xfrm>
            <a:off x="2772232" y="2607164"/>
            <a:ext cx="658991"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Chicago </a:t>
            </a:r>
            <a:endParaRPr lang="en-US" altLang="en-US" sz="1050" b="1" dirty="0">
              <a:solidFill>
                <a:srgbClr val="2CA397"/>
              </a:solidFill>
              <a:cs typeface="Segoe UI "/>
              <a:sym typeface="Wingdings" panose="05000000000000000000" pitchFamily="2" charset="2"/>
            </a:endParaRPr>
          </a:p>
        </p:txBody>
      </p:sp>
      <p:sp>
        <p:nvSpPr>
          <p:cNvPr id="30" name="Rectangle 29"/>
          <p:cNvSpPr/>
          <p:nvPr/>
        </p:nvSpPr>
        <p:spPr>
          <a:xfrm>
            <a:off x="3040029" y="2762280"/>
            <a:ext cx="668238"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Ashburn</a:t>
            </a:r>
            <a:endParaRPr lang="en-US" altLang="en-US" sz="1050" b="1" dirty="0">
              <a:solidFill>
                <a:srgbClr val="2CA397"/>
              </a:solidFill>
              <a:cs typeface="Segoe UI "/>
              <a:sym typeface="Wingdings" panose="05000000000000000000" pitchFamily="2" charset="2"/>
            </a:endParaRPr>
          </a:p>
        </p:txBody>
      </p:sp>
      <p:sp>
        <p:nvSpPr>
          <p:cNvPr id="36" name="Rectangle 35"/>
          <p:cNvSpPr/>
          <p:nvPr/>
        </p:nvSpPr>
        <p:spPr>
          <a:xfrm>
            <a:off x="3778217" y="4338411"/>
            <a:ext cx="908687"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Sao Paulo</a:t>
            </a:r>
            <a:endParaRPr lang="en-US" altLang="en-US" sz="1050" b="1" dirty="0">
              <a:solidFill>
                <a:srgbClr val="2CA397"/>
              </a:solidFill>
              <a:cs typeface="Segoe UI "/>
              <a:sym typeface="Wingdings" panose="05000000000000000000" pitchFamily="2" charset="2"/>
            </a:endParaRPr>
          </a:p>
        </p:txBody>
      </p:sp>
      <p:sp>
        <p:nvSpPr>
          <p:cNvPr id="39" name="Rectangle 38"/>
          <p:cNvSpPr/>
          <p:nvPr/>
        </p:nvSpPr>
        <p:spPr>
          <a:xfrm>
            <a:off x="3898762" y="2397581"/>
            <a:ext cx="797378"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London (2x)</a:t>
            </a:r>
            <a:endParaRPr lang="en-US" altLang="en-US" sz="1050" b="1" dirty="0">
              <a:solidFill>
                <a:srgbClr val="2CA397"/>
              </a:solidFill>
              <a:cs typeface="Segoe UI "/>
              <a:sym typeface="Wingdings" panose="05000000000000000000" pitchFamily="2" charset="2"/>
            </a:endParaRPr>
          </a:p>
        </p:txBody>
      </p:sp>
      <p:sp>
        <p:nvSpPr>
          <p:cNvPr id="40" name="Rectangle 39"/>
          <p:cNvSpPr/>
          <p:nvPr/>
        </p:nvSpPr>
        <p:spPr>
          <a:xfrm>
            <a:off x="4827523" y="2173566"/>
            <a:ext cx="917935"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Amsterdam</a:t>
            </a:r>
            <a:endParaRPr lang="en-US" altLang="en-US" sz="1050" b="1" dirty="0">
              <a:solidFill>
                <a:srgbClr val="2CA397"/>
              </a:solidFill>
              <a:cs typeface="Segoe UI "/>
              <a:sym typeface="Wingdings" panose="05000000000000000000" pitchFamily="2" charset="2"/>
            </a:endParaRPr>
          </a:p>
        </p:txBody>
      </p:sp>
      <p:sp>
        <p:nvSpPr>
          <p:cNvPr id="42" name="Rectangle 41"/>
          <p:cNvSpPr/>
          <p:nvPr/>
        </p:nvSpPr>
        <p:spPr>
          <a:xfrm>
            <a:off x="5023893" y="2473424"/>
            <a:ext cx="917935"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Frankfurt</a:t>
            </a:r>
            <a:endParaRPr lang="en-US" altLang="en-US" sz="1050" b="1" dirty="0">
              <a:solidFill>
                <a:srgbClr val="2CA397"/>
              </a:solidFill>
              <a:cs typeface="Segoe UI "/>
              <a:sym typeface="Wingdings" panose="05000000000000000000" pitchFamily="2" charset="2"/>
            </a:endParaRPr>
          </a:p>
        </p:txBody>
      </p:sp>
      <p:sp>
        <p:nvSpPr>
          <p:cNvPr id="44" name="Rectangle 43"/>
          <p:cNvSpPr/>
          <p:nvPr/>
        </p:nvSpPr>
        <p:spPr>
          <a:xfrm>
            <a:off x="5294780" y="2723086"/>
            <a:ext cx="603502"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Tel Aviv</a:t>
            </a:r>
            <a:endParaRPr lang="en-US" altLang="en-US" sz="1050" b="1" dirty="0">
              <a:solidFill>
                <a:srgbClr val="2CA397"/>
              </a:solidFill>
              <a:cs typeface="Segoe UI "/>
              <a:sym typeface="Wingdings" panose="05000000000000000000" pitchFamily="2" charset="2"/>
            </a:endParaRPr>
          </a:p>
        </p:txBody>
      </p:sp>
      <p:sp>
        <p:nvSpPr>
          <p:cNvPr id="46" name="Rectangle 45"/>
          <p:cNvSpPr/>
          <p:nvPr/>
        </p:nvSpPr>
        <p:spPr>
          <a:xfrm>
            <a:off x="5831166" y="2936778"/>
            <a:ext cx="603502"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Dubai</a:t>
            </a:r>
            <a:endParaRPr lang="en-US" altLang="en-US" sz="1050" b="1" dirty="0">
              <a:solidFill>
                <a:srgbClr val="2CA397"/>
              </a:solidFill>
              <a:cs typeface="Segoe UI "/>
              <a:sym typeface="Wingdings" panose="05000000000000000000" pitchFamily="2" charset="2"/>
            </a:endParaRPr>
          </a:p>
        </p:txBody>
      </p:sp>
      <p:sp>
        <p:nvSpPr>
          <p:cNvPr id="47" name="Rectangle 46"/>
          <p:cNvSpPr/>
          <p:nvPr/>
        </p:nvSpPr>
        <p:spPr>
          <a:xfrm>
            <a:off x="5757183" y="3472072"/>
            <a:ext cx="917935"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Bangalore</a:t>
            </a:r>
            <a:endParaRPr lang="en-US" altLang="en-US" sz="900" b="1" dirty="0">
              <a:solidFill>
                <a:srgbClr val="2CA397"/>
              </a:solidFill>
              <a:cs typeface="Segoe UI "/>
              <a:sym typeface="Wingdings" panose="05000000000000000000" pitchFamily="2" charset="2"/>
            </a:endParaRPr>
          </a:p>
        </p:txBody>
      </p:sp>
      <p:sp>
        <p:nvSpPr>
          <p:cNvPr id="50" name="Rectangle 49"/>
          <p:cNvSpPr/>
          <p:nvPr/>
        </p:nvSpPr>
        <p:spPr>
          <a:xfrm>
            <a:off x="5442748" y="4489213"/>
            <a:ext cx="1112143"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Johannesburg</a:t>
            </a:r>
            <a:endParaRPr lang="en-US" altLang="en-US" sz="1050" b="1" dirty="0">
              <a:solidFill>
                <a:srgbClr val="2CA397"/>
              </a:solidFill>
              <a:cs typeface="Segoe UI "/>
              <a:sym typeface="Wingdings" panose="05000000000000000000" pitchFamily="2" charset="2"/>
            </a:endParaRPr>
          </a:p>
        </p:txBody>
      </p:sp>
      <p:sp>
        <p:nvSpPr>
          <p:cNvPr id="51" name="Rectangle 50"/>
          <p:cNvSpPr/>
          <p:nvPr/>
        </p:nvSpPr>
        <p:spPr>
          <a:xfrm>
            <a:off x="6532775" y="3264950"/>
            <a:ext cx="658908"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Mumbai</a:t>
            </a:r>
            <a:endParaRPr lang="en-US" altLang="en-US" sz="1050" b="1" dirty="0">
              <a:solidFill>
                <a:srgbClr val="2CA397"/>
              </a:solidFill>
              <a:cs typeface="Segoe UI "/>
              <a:sym typeface="Wingdings" panose="05000000000000000000" pitchFamily="2" charset="2"/>
            </a:endParaRPr>
          </a:p>
        </p:txBody>
      </p:sp>
      <p:sp>
        <p:nvSpPr>
          <p:cNvPr id="52" name="Rectangle 51"/>
          <p:cNvSpPr/>
          <p:nvPr/>
        </p:nvSpPr>
        <p:spPr>
          <a:xfrm>
            <a:off x="6580257" y="3462825"/>
            <a:ext cx="603502"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Chennai</a:t>
            </a:r>
            <a:endParaRPr lang="en-US" altLang="en-US" sz="900" b="1" dirty="0">
              <a:solidFill>
                <a:srgbClr val="2CA397"/>
              </a:solidFill>
              <a:cs typeface="Segoe UI "/>
              <a:sym typeface="Wingdings" panose="05000000000000000000" pitchFamily="2" charset="2"/>
            </a:endParaRPr>
          </a:p>
        </p:txBody>
      </p:sp>
      <p:sp>
        <p:nvSpPr>
          <p:cNvPr id="58" name="Rectangle 57"/>
          <p:cNvSpPr/>
          <p:nvPr/>
        </p:nvSpPr>
        <p:spPr>
          <a:xfrm>
            <a:off x="6323082" y="2967295"/>
            <a:ext cx="603502"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Delhi</a:t>
            </a:r>
            <a:endParaRPr lang="en-US" altLang="en-US" sz="1050" b="1" dirty="0">
              <a:solidFill>
                <a:srgbClr val="2CA397"/>
              </a:solidFill>
              <a:cs typeface="Segoe UI "/>
              <a:sym typeface="Wingdings" panose="05000000000000000000" pitchFamily="2" charset="2"/>
            </a:endParaRPr>
          </a:p>
        </p:txBody>
      </p:sp>
      <p:sp>
        <p:nvSpPr>
          <p:cNvPr id="59" name="Rectangle 58"/>
          <p:cNvSpPr/>
          <p:nvPr/>
        </p:nvSpPr>
        <p:spPr>
          <a:xfrm>
            <a:off x="6617421" y="2966781"/>
            <a:ext cx="742222" cy="286232"/>
          </a:xfrm>
          <a:prstGeom prst="rect">
            <a:avLst/>
          </a:prstGeom>
        </p:spPr>
        <p:txBody>
          <a:bodyPr wrap="square">
            <a:spAutoFit/>
          </a:bodyPr>
          <a:lstStyle/>
          <a:p>
            <a:pPr algn="r">
              <a:lnSpc>
                <a:spcPct val="120000"/>
              </a:lnSpc>
              <a:buClr>
                <a:srgbClr val="2CA397"/>
              </a:buClr>
            </a:pPr>
            <a:r>
              <a:rPr lang="en-US" sz="1050" b="1" dirty="0">
                <a:solidFill>
                  <a:srgbClr val="FF0000"/>
                </a:solidFill>
                <a:cs typeface="Segoe UI "/>
              </a:rPr>
              <a:t>Shanghai</a:t>
            </a:r>
            <a:endParaRPr lang="en-US" altLang="en-US" sz="1050" b="1" dirty="0">
              <a:solidFill>
                <a:srgbClr val="FF0000"/>
              </a:solidFill>
              <a:cs typeface="Segoe UI "/>
              <a:sym typeface="Wingdings" panose="05000000000000000000" pitchFamily="2" charset="2"/>
            </a:endParaRPr>
          </a:p>
        </p:txBody>
      </p:sp>
      <p:sp>
        <p:nvSpPr>
          <p:cNvPr id="65" name="Rectangle 64"/>
          <p:cNvSpPr/>
          <p:nvPr/>
        </p:nvSpPr>
        <p:spPr>
          <a:xfrm>
            <a:off x="8107698" y="4600174"/>
            <a:ext cx="631246"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Sydney</a:t>
            </a:r>
            <a:endParaRPr lang="en-US" altLang="en-US" sz="1050" b="1" dirty="0">
              <a:solidFill>
                <a:srgbClr val="2CA397"/>
              </a:solidFill>
              <a:cs typeface="Segoe UI "/>
              <a:sym typeface="Wingdings" panose="05000000000000000000" pitchFamily="2" charset="2"/>
            </a:endParaRPr>
          </a:p>
        </p:txBody>
      </p:sp>
      <p:sp>
        <p:nvSpPr>
          <p:cNvPr id="66" name="Rectangle 65"/>
          <p:cNvSpPr/>
          <p:nvPr/>
        </p:nvSpPr>
        <p:spPr>
          <a:xfrm>
            <a:off x="7170119" y="3284679"/>
            <a:ext cx="1139888"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Hong Kong</a:t>
            </a:r>
            <a:endParaRPr lang="en-US" altLang="en-US" sz="1050" b="1" dirty="0">
              <a:solidFill>
                <a:srgbClr val="2CA397"/>
              </a:solidFill>
              <a:cs typeface="Segoe UI "/>
              <a:sym typeface="Wingdings" panose="05000000000000000000" pitchFamily="2" charset="2"/>
            </a:endParaRPr>
          </a:p>
        </p:txBody>
      </p:sp>
      <p:sp>
        <p:nvSpPr>
          <p:cNvPr id="67" name="Rectangle 66"/>
          <p:cNvSpPr/>
          <p:nvPr/>
        </p:nvSpPr>
        <p:spPr>
          <a:xfrm>
            <a:off x="6693444" y="2714398"/>
            <a:ext cx="575757" cy="286232"/>
          </a:xfrm>
          <a:prstGeom prst="rect">
            <a:avLst/>
          </a:prstGeom>
        </p:spPr>
        <p:txBody>
          <a:bodyPr wrap="square">
            <a:spAutoFit/>
          </a:bodyPr>
          <a:lstStyle/>
          <a:p>
            <a:pPr algn="r">
              <a:lnSpc>
                <a:spcPct val="120000"/>
              </a:lnSpc>
              <a:buClr>
                <a:srgbClr val="2CA397"/>
              </a:buClr>
            </a:pPr>
            <a:r>
              <a:rPr lang="en-US" sz="1050" b="1" dirty="0">
                <a:solidFill>
                  <a:srgbClr val="FF0000"/>
                </a:solidFill>
                <a:cs typeface="Segoe UI "/>
              </a:rPr>
              <a:t>Beijing</a:t>
            </a:r>
            <a:endParaRPr lang="en-US" altLang="en-US" sz="1050" b="1" dirty="0">
              <a:solidFill>
                <a:srgbClr val="FF0000"/>
              </a:solidFill>
              <a:cs typeface="Segoe UI "/>
              <a:sym typeface="Wingdings" panose="05000000000000000000" pitchFamily="2" charset="2"/>
            </a:endParaRPr>
          </a:p>
        </p:txBody>
      </p:sp>
      <p:sp>
        <p:nvSpPr>
          <p:cNvPr id="68" name="Rectangle 67"/>
          <p:cNvSpPr/>
          <p:nvPr/>
        </p:nvSpPr>
        <p:spPr>
          <a:xfrm>
            <a:off x="7310853" y="2630618"/>
            <a:ext cx="575757"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Seoul</a:t>
            </a:r>
            <a:endParaRPr lang="en-US" altLang="en-US" sz="900" b="1" dirty="0">
              <a:solidFill>
                <a:srgbClr val="2CA397"/>
              </a:solidFill>
              <a:cs typeface="Segoe UI "/>
              <a:sym typeface="Wingdings" panose="05000000000000000000" pitchFamily="2" charset="2"/>
            </a:endParaRPr>
          </a:p>
        </p:txBody>
      </p:sp>
      <p:sp>
        <p:nvSpPr>
          <p:cNvPr id="69" name="Rectangle 68"/>
          <p:cNvSpPr/>
          <p:nvPr/>
        </p:nvSpPr>
        <p:spPr>
          <a:xfrm>
            <a:off x="7791753" y="2778566"/>
            <a:ext cx="548012"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Tokyo</a:t>
            </a:r>
            <a:endParaRPr lang="en-US" altLang="en-US" sz="1050" b="1" dirty="0">
              <a:solidFill>
                <a:srgbClr val="2CA397"/>
              </a:solidFill>
              <a:cs typeface="Segoe UI "/>
              <a:sym typeface="Wingdings" panose="05000000000000000000" pitchFamily="2" charset="2"/>
            </a:endParaRPr>
          </a:p>
        </p:txBody>
      </p:sp>
      <p:sp>
        <p:nvSpPr>
          <p:cNvPr id="70" name="Rectangle 69"/>
          <p:cNvSpPr/>
          <p:nvPr/>
        </p:nvSpPr>
        <p:spPr>
          <a:xfrm>
            <a:off x="7172602" y="3604381"/>
            <a:ext cx="917935"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Singapore</a:t>
            </a:r>
            <a:endParaRPr lang="en-US" altLang="en-US" sz="1050" b="1" dirty="0">
              <a:solidFill>
                <a:srgbClr val="2CA397"/>
              </a:solidFill>
              <a:cs typeface="Segoe UI "/>
              <a:sym typeface="Wingdings" panose="05000000000000000000" pitchFamily="2" charset="2"/>
            </a:endParaRPr>
          </a:p>
        </p:txBody>
      </p:sp>
      <p:sp>
        <p:nvSpPr>
          <p:cNvPr id="72" name="Rectangle 71"/>
          <p:cNvSpPr/>
          <p:nvPr/>
        </p:nvSpPr>
        <p:spPr>
          <a:xfrm>
            <a:off x="7549763" y="3074257"/>
            <a:ext cx="548012"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Taiwan</a:t>
            </a:r>
            <a:endParaRPr lang="en-US" altLang="en-US" sz="1050" b="1" dirty="0">
              <a:solidFill>
                <a:srgbClr val="2CA397"/>
              </a:solidFill>
              <a:cs typeface="Segoe UI "/>
              <a:sym typeface="Wingdings" panose="05000000000000000000" pitchFamily="2" charset="2"/>
            </a:endParaRPr>
          </a:p>
        </p:txBody>
      </p:sp>
      <p:sp>
        <p:nvSpPr>
          <p:cNvPr id="21" name="TextBox 20"/>
          <p:cNvSpPr txBox="1"/>
          <p:nvPr/>
        </p:nvSpPr>
        <p:spPr>
          <a:xfrm>
            <a:off x="118956" y="4064754"/>
            <a:ext cx="2728954" cy="1123712"/>
          </a:xfrm>
          <a:prstGeom prst="roundRect">
            <a:avLst/>
          </a:prstGeom>
          <a:noFill/>
          <a:ln w="19050">
            <a:solidFill>
              <a:srgbClr val="24A29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57175" indent="-257175">
              <a:buFont typeface="Arial" panose="020B0604020202020204" pitchFamily="34" charset="0"/>
              <a:buChar char="•"/>
            </a:pPr>
            <a:r>
              <a:rPr lang="en-IN" sz="1200" b="1" i="1" dirty="0">
                <a:solidFill>
                  <a:srgbClr val="2CA397"/>
                </a:solidFill>
              </a:rPr>
              <a:t>Redundant / Resilient </a:t>
            </a:r>
          </a:p>
          <a:p>
            <a:pPr marL="600075" lvl="1" indent="-257175">
              <a:buFont typeface="Arial" panose="020B0604020202020204" pitchFamily="34" charset="0"/>
              <a:buChar char="•"/>
            </a:pPr>
            <a:r>
              <a:rPr lang="en-IN" sz="900" b="1" i="1" dirty="0">
                <a:solidFill>
                  <a:srgbClr val="7F7F7F"/>
                </a:solidFill>
              </a:rPr>
              <a:t>Tier 1 Multi-carrier / Multi-link per POP</a:t>
            </a:r>
          </a:p>
          <a:p>
            <a:pPr marL="257175" indent="-257175">
              <a:buFont typeface="Arial" panose="020B0604020202020204" pitchFamily="34" charset="0"/>
              <a:buChar char="•"/>
            </a:pPr>
            <a:r>
              <a:rPr lang="en-IN" sz="1200" b="1" i="1" dirty="0">
                <a:solidFill>
                  <a:srgbClr val="2CA397"/>
                </a:solidFill>
              </a:rPr>
              <a:t>Real-time Agility</a:t>
            </a:r>
          </a:p>
          <a:p>
            <a:pPr marL="600075" lvl="1" indent="-257175">
              <a:buFont typeface="Arial" panose="020B0604020202020204" pitchFamily="34" charset="0"/>
              <a:buChar char="•"/>
            </a:pPr>
            <a:r>
              <a:rPr lang="en-IN" sz="900" b="1" i="1" dirty="0">
                <a:solidFill>
                  <a:srgbClr val="7F7F7F"/>
                </a:solidFill>
              </a:rPr>
              <a:t>Locations in hours / days</a:t>
            </a:r>
          </a:p>
          <a:p>
            <a:pPr marL="600075" lvl="1" indent="-257175">
              <a:buFont typeface="Arial" panose="020B0604020202020204" pitchFamily="34" charset="0"/>
              <a:buChar char="•"/>
            </a:pPr>
            <a:r>
              <a:rPr lang="en-IN" sz="900" b="1" i="1" dirty="0">
                <a:solidFill>
                  <a:srgbClr val="7F7F7F"/>
                </a:solidFill>
              </a:rPr>
              <a:t>Bandwidth bursting on-demand</a:t>
            </a:r>
          </a:p>
          <a:p>
            <a:pPr marL="600075" lvl="1" indent="-257175">
              <a:buFont typeface="Arial" panose="020B0604020202020204" pitchFamily="34" charset="0"/>
              <a:buChar char="•"/>
            </a:pPr>
            <a:r>
              <a:rPr lang="en-IN" sz="900" b="1" i="1" dirty="0">
                <a:solidFill>
                  <a:srgbClr val="7F7F7F"/>
                </a:solidFill>
              </a:rPr>
              <a:t>Universal Acceleration / Optimisation</a:t>
            </a:r>
          </a:p>
        </p:txBody>
      </p:sp>
      <p:grpSp>
        <p:nvGrpSpPr>
          <p:cNvPr id="73" name="Group 72"/>
          <p:cNvGrpSpPr/>
          <p:nvPr/>
        </p:nvGrpSpPr>
        <p:grpSpPr>
          <a:xfrm>
            <a:off x="1967287" y="2668708"/>
            <a:ext cx="197195" cy="191173"/>
            <a:chOff x="1132761" y="1834255"/>
            <a:chExt cx="4367288" cy="4233894"/>
          </a:xfrm>
        </p:grpSpPr>
        <p:pic>
          <p:nvPicPr>
            <p:cNvPr id="74"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75" name="Picture 7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76" name="Group 75"/>
          <p:cNvGrpSpPr/>
          <p:nvPr/>
        </p:nvGrpSpPr>
        <p:grpSpPr>
          <a:xfrm>
            <a:off x="2617413" y="2621361"/>
            <a:ext cx="197195" cy="191173"/>
            <a:chOff x="1132761" y="1834255"/>
            <a:chExt cx="4367288" cy="4233894"/>
          </a:xfrm>
        </p:grpSpPr>
        <p:pic>
          <p:nvPicPr>
            <p:cNvPr id="77"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78" name="Picture 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79" name="Group 78"/>
          <p:cNvGrpSpPr/>
          <p:nvPr/>
        </p:nvGrpSpPr>
        <p:grpSpPr>
          <a:xfrm>
            <a:off x="2035157" y="2825344"/>
            <a:ext cx="197195" cy="191173"/>
            <a:chOff x="1132761" y="1834255"/>
            <a:chExt cx="4367288" cy="4233894"/>
          </a:xfrm>
        </p:grpSpPr>
        <p:pic>
          <p:nvPicPr>
            <p:cNvPr id="80"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81" name="Picture 8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82" name="Group 81"/>
          <p:cNvGrpSpPr/>
          <p:nvPr/>
        </p:nvGrpSpPr>
        <p:grpSpPr>
          <a:xfrm>
            <a:off x="2545858" y="2825344"/>
            <a:ext cx="197195" cy="191173"/>
            <a:chOff x="1132761" y="1834255"/>
            <a:chExt cx="4367288" cy="4233894"/>
          </a:xfrm>
        </p:grpSpPr>
        <p:pic>
          <p:nvPicPr>
            <p:cNvPr id="83"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84" name="Picture 8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85" name="Group 84"/>
          <p:cNvGrpSpPr/>
          <p:nvPr/>
        </p:nvGrpSpPr>
        <p:grpSpPr>
          <a:xfrm>
            <a:off x="2896054" y="2781570"/>
            <a:ext cx="197195" cy="191173"/>
            <a:chOff x="1132761" y="1834255"/>
            <a:chExt cx="4367288" cy="4233894"/>
          </a:xfrm>
        </p:grpSpPr>
        <p:pic>
          <p:nvPicPr>
            <p:cNvPr id="86"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88" name="Group 87"/>
          <p:cNvGrpSpPr/>
          <p:nvPr/>
        </p:nvGrpSpPr>
        <p:grpSpPr>
          <a:xfrm>
            <a:off x="2745614" y="3023816"/>
            <a:ext cx="197195" cy="191173"/>
            <a:chOff x="1132761" y="1834255"/>
            <a:chExt cx="4367288" cy="4233894"/>
          </a:xfrm>
        </p:grpSpPr>
        <p:pic>
          <p:nvPicPr>
            <p:cNvPr id="89"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90" name="Picture 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91" name="Group 90"/>
          <p:cNvGrpSpPr/>
          <p:nvPr/>
        </p:nvGrpSpPr>
        <p:grpSpPr>
          <a:xfrm>
            <a:off x="3636889" y="4370545"/>
            <a:ext cx="197195" cy="191173"/>
            <a:chOff x="1132761" y="1834255"/>
            <a:chExt cx="4367288" cy="4233894"/>
          </a:xfrm>
        </p:grpSpPr>
        <p:pic>
          <p:nvPicPr>
            <p:cNvPr id="92"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94" name="Group 93"/>
          <p:cNvGrpSpPr/>
          <p:nvPr/>
        </p:nvGrpSpPr>
        <p:grpSpPr>
          <a:xfrm>
            <a:off x="4586233" y="2385170"/>
            <a:ext cx="197195" cy="191173"/>
            <a:chOff x="1132761" y="1834255"/>
            <a:chExt cx="4367288" cy="4233894"/>
          </a:xfrm>
        </p:grpSpPr>
        <p:pic>
          <p:nvPicPr>
            <p:cNvPr id="95"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96" name="Picture 9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97" name="Group 96"/>
          <p:cNvGrpSpPr/>
          <p:nvPr/>
        </p:nvGrpSpPr>
        <p:grpSpPr>
          <a:xfrm>
            <a:off x="4791429" y="2342738"/>
            <a:ext cx="197195" cy="191173"/>
            <a:chOff x="1132761" y="1834255"/>
            <a:chExt cx="4367288" cy="4233894"/>
          </a:xfrm>
        </p:grpSpPr>
        <p:pic>
          <p:nvPicPr>
            <p:cNvPr id="98"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99" name="Picture 9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00" name="Group 99"/>
          <p:cNvGrpSpPr/>
          <p:nvPr/>
        </p:nvGrpSpPr>
        <p:grpSpPr>
          <a:xfrm>
            <a:off x="4817361" y="2484756"/>
            <a:ext cx="197195" cy="191173"/>
            <a:chOff x="1132761" y="1834255"/>
            <a:chExt cx="4367288" cy="4233894"/>
          </a:xfrm>
        </p:grpSpPr>
        <p:pic>
          <p:nvPicPr>
            <p:cNvPr id="101"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02" name="Picture 10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03" name="Group 102"/>
          <p:cNvGrpSpPr/>
          <p:nvPr/>
        </p:nvGrpSpPr>
        <p:grpSpPr>
          <a:xfrm>
            <a:off x="5459290" y="2864257"/>
            <a:ext cx="197195" cy="191173"/>
            <a:chOff x="1132761" y="1834255"/>
            <a:chExt cx="4367288" cy="4233894"/>
          </a:xfrm>
        </p:grpSpPr>
        <p:pic>
          <p:nvPicPr>
            <p:cNvPr id="104"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05" name="Picture 10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06" name="Group 105"/>
          <p:cNvGrpSpPr/>
          <p:nvPr/>
        </p:nvGrpSpPr>
        <p:grpSpPr>
          <a:xfrm>
            <a:off x="5272412" y="4507474"/>
            <a:ext cx="197195" cy="191173"/>
            <a:chOff x="1132761" y="1834255"/>
            <a:chExt cx="4367288" cy="4233894"/>
          </a:xfrm>
        </p:grpSpPr>
        <p:pic>
          <p:nvPicPr>
            <p:cNvPr id="107"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08" name="Picture 10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09" name="Group 108"/>
          <p:cNvGrpSpPr/>
          <p:nvPr/>
        </p:nvGrpSpPr>
        <p:grpSpPr>
          <a:xfrm>
            <a:off x="5897413" y="3148033"/>
            <a:ext cx="197195" cy="191173"/>
            <a:chOff x="1132761" y="1834255"/>
            <a:chExt cx="4367288" cy="4233894"/>
          </a:xfrm>
        </p:grpSpPr>
        <p:pic>
          <p:nvPicPr>
            <p:cNvPr id="110"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11" name="Picture 1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12" name="Group 111"/>
          <p:cNvGrpSpPr/>
          <p:nvPr/>
        </p:nvGrpSpPr>
        <p:grpSpPr>
          <a:xfrm>
            <a:off x="6434866" y="3145603"/>
            <a:ext cx="197195" cy="191173"/>
            <a:chOff x="1132761" y="1834255"/>
            <a:chExt cx="4367288" cy="4233894"/>
          </a:xfrm>
        </p:grpSpPr>
        <p:pic>
          <p:nvPicPr>
            <p:cNvPr id="113"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14" name="Picture 1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15" name="Group 114"/>
          <p:cNvGrpSpPr/>
          <p:nvPr/>
        </p:nvGrpSpPr>
        <p:grpSpPr>
          <a:xfrm>
            <a:off x="6318133" y="3291516"/>
            <a:ext cx="197195" cy="191173"/>
            <a:chOff x="1132761" y="1834255"/>
            <a:chExt cx="4367288" cy="4233894"/>
          </a:xfrm>
        </p:grpSpPr>
        <p:pic>
          <p:nvPicPr>
            <p:cNvPr id="116"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17" name="Picture 1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18" name="Group 117"/>
          <p:cNvGrpSpPr/>
          <p:nvPr/>
        </p:nvGrpSpPr>
        <p:grpSpPr>
          <a:xfrm>
            <a:off x="6348544" y="3480901"/>
            <a:ext cx="197195" cy="191173"/>
            <a:chOff x="1132761" y="1834255"/>
            <a:chExt cx="4367288" cy="4233894"/>
          </a:xfrm>
        </p:grpSpPr>
        <p:pic>
          <p:nvPicPr>
            <p:cNvPr id="119"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20" name="Picture 1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21" name="Group 120"/>
          <p:cNvGrpSpPr/>
          <p:nvPr/>
        </p:nvGrpSpPr>
        <p:grpSpPr>
          <a:xfrm>
            <a:off x="6434865" y="3422837"/>
            <a:ext cx="197195" cy="191173"/>
            <a:chOff x="1132761" y="1834255"/>
            <a:chExt cx="4367288" cy="4233894"/>
          </a:xfrm>
        </p:grpSpPr>
        <p:pic>
          <p:nvPicPr>
            <p:cNvPr id="122"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23" name="Picture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24" name="Group 123"/>
          <p:cNvGrpSpPr/>
          <p:nvPr/>
        </p:nvGrpSpPr>
        <p:grpSpPr>
          <a:xfrm>
            <a:off x="7003935" y="3627120"/>
            <a:ext cx="197195" cy="191173"/>
            <a:chOff x="1132761" y="1834255"/>
            <a:chExt cx="4367288" cy="4233894"/>
          </a:xfrm>
        </p:grpSpPr>
        <p:pic>
          <p:nvPicPr>
            <p:cNvPr id="125"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26" name="Picture 1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27" name="Group 126"/>
          <p:cNvGrpSpPr/>
          <p:nvPr/>
        </p:nvGrpSpPr>
        <p:grpSpPr>
          <a:xfrm>
            <a:off x="7908606" y="4619340"/>
            <a:ext cx="197195" cy="191173"/>
            <a:chOff x="1132761" y="1834255"/>
            <a:chExt cx="4367288" cy="4233894"/>
          </a:xfrm>
        </p:grpSpPr>
        <p:pic>
          <p:nvPicPr>
            <p:cNvPr id="128"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29" name="Picture 1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30" name="Group 129"/>
          <p:cNvGrpSpPr/>
          <p:nvPr/>
        </p:nvGrpSpPr>
        <p:grpSpPr>
          <a:xfrm>
            <a:off x="7179033" y="2737040"/>
            <a:ext cx="197195" cy="191173"/>
            <a:chOff x="1132761" y="1834255"/>
            <a:chExt cx="4367288" cy="4233894"/>
          </a:xfrm>
        </p:grpSpPr>
        <p:pic>
          <p:nvPicPr>
            <p:cNvPr id="131"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32" name="Picture 1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33" name="Group 132"/>
          <p:cNvGrpSpPr/>
          <p:nvPr/>
        </p:nvGrpSpPr>
        <p:grpSpPr>
          <a:xfrm>
            <a:off x="7380880" y="2807566"/>
            <a:ext cx="197195" cy="191173"/>
            <a:chOff x="1132761" y="1834255"/>
            <a:chExt cx="4367288" cy="4233894"/>
          </a:xfrm>
        </p:grpSpPr>
        <p:pic>
          <p:nvPicPr>
            <p:cNvPr id="134"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35" name="Picture 1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36" name="Group 135"/>
          <p:cNvGrpSpPr/>
          <p:nvPr/>
        </p:nvGrpSpPr>
        <p:grpSpPr>
          <a:xfrm>
            <a:off x="7643527" y="2807566"/>
            <a:ext cx="197195" cy="191173"/>
            <a:chOff x="1132761" y="1834255"/>
            <a:chExt cx="4367288" cy="4233894"/>
          </a:xfrm>
        </p:grpSpPr>
        <p:pic>
          <p:nvPicPr>
            <p:cNvPr id="137"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38" name="Picture 1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39" name="Group 138"/>
          <p:cNvGrpSpPr/>
          <p:nvPr/>
        </p:nvGrpSpPr>
        <p:grpSpPr>
          <a:xfrm>
            <a:off x="7293333" y="2997252"/>
            <a:ext cx="197195" cy="191173"/>
            <a:chOff x="1132761" y="1834255"/>
            <a:chExt cx="4367288" cy="4233894"/>
          </a:xfrm>
        </p:grpSpPr>
        <p:pic>
          <p:nvPicPr>
            <p:cNvPr id="140"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41" name="Picture 1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42" name="Group 141"/>
          <p:cNvGrpSpPr/>
          <p:nvPr/>
        </p:nvGrpSpPr>
        <p:grpSpPr>
          <a:xfrm>
            <a:off x="7380880" y="3099395"/>
            <a:ext cx="197195" cy="191173"/>
            <a:chOff x="1132761" y="1834255"/>
            <a:chExt cx="4367288" cy="4233894"/>
          </a:xfrm>
        </p:grpSpPr>
        <p:pic>
          <p:nvPicPr>
            <p:cNvPr id="143"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44" name="Picture 1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45" name="Group 144"/>
          <p:cNvGrpSpPr/>
          <p:nvPr/>
        </p:nvGrpSpPr>
        <p:grpSpPr>
          <a:xfrm>
            <a:off x="7132829" y="3157763"/>
            <a:ext cx="197195" cy="191173"/>
            <a:chOff x="1132761" y="1834255"/>
            <a:chExt cx="4367288" cy="4233894"/>
          </a:xfrm>
        </p:grpSpPr>
        <p:pic>
          <p:nvPicPr>
            <p:cNvPr id="146" name="pasted-image.pdf"/>
            <p:cNvPicPr/>
            <p:nvPr/>
          </p:nvPicPr>
          <p:blipFill>
            <a:blip r:embed="rId14">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47" name="Picture 1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65883" y="5314184"/>
            <a:ext cx="775202" cy="191862"/>
          </a:xfrm>
          <a:prstGeom prst="rect">
            <a:avLst/>
          </a:prstGeom>
        </p:spPr>
      </p:pic>
      <p:sp>
        <p:nvSpPr>
          <p:cNvPr id="148"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183976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73"/>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200"/>
                                  </p:stCondLst>
                                  <p:childTnLst>
                                    <p:set>
                                      <p:cBhvr>
                                        <p:cTn id="9" dur="1" fill="hold">
                                          <p:stCondLst>
                                            <p:cond delay="0"/>
                                          </p:stCondLst>
                                        </p:cTn>
                                        <p:tgtEl>
                                          <p:spTgt spid="79"/>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nodeType="afterEffect">
                                  <p:stCondLst>
                                    <p:cond delay="200"/>
                                  </p:stCondLst>
                                  <p:childTnLst>
                                    <p:set>
                                      <p:cBhvr>
                                        <p:cTn id="12" dur="1" fill="hold">
                                          <p:stCondLst>
                                            <p:cond delay="0"/>
                                          </p:stCondLst>
                                        </p:cTn>
                                        <p:tgtEl>
                                          <p:spTgt spid="76"/>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200"/>
                                  </p:stCondLst>
                                  <p:childTnLst>
                                    <p:set>
                                      <p:cBhvr>
                                        <p:cTn id="15" dur="1" fill="hold">
                                          <p:stCondLst>
                                            <p:cond delay="0"/>
                                          </p:stCondLst>
                                        </p:cTn>
                                        <p:tgtEl>
                                          <p:spTgt spid="82"/>
                                        </p:tgtEl>
                                        <p:attrNameLst>
                                          <p:attrName>style.visibility</p:attrName>
                                        </p:attrNameLst>
                                      </p:cBhvr>
                                      <p:to>
                                        <p:strVal val="visible"/>
                                      </p:to>
                                    </p:set>
                                  </p:childTnLst>
                                </p:cTn>
                              </p:par>
                            </p:childTnLst>
                          </p:cTn>
                        </p:par>
                        <p:par>
                          <p:cTn id="16" fill="hold">
                            <p:stCondLst>
                              <p:cond delay="800"/>
                            </p:stCondLst>
                            <p:childTnLst>
                              <p:par>
                                <p:cTn id="17" presetID="1" presetClass="entr" presetSubtype="0" fill="hold" nodeType="after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88"/>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94"/>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97"/>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400"/>
                            </p:stCondLst>
                            <p:childTnLst>
                              <p:par>
                                <p:cTn id="32" presetID="1" presetClass="entr" presetSubtype="0" fill="hold" nodeType="afterEffect">
                                  <p:stCondLst>
                                    <p:cond delay="0"/>
                                  </p:stCondLst>
                                  <p:childTnLst>
                                    <p:set>
                                      <p:cBhvr>
                                        <p:cTn id="33" dur="1" fill="hold">
                                          <p:stCondLst>
                                            <p:cond delay="0"/>
                                          </p:stCondLst>
                                        </p:cTn>
                                        <p:tgtEl>
                                          <p:spTgt spid="103"/>
                                        </p:tgtEl>
                                        <p:attrNameLst>
                                          <p:attrName>style.visibility</p:attrName>
                                        </p:attrNameLst>
                                      </p:cBhvr>
                                      <p:to>
                                        <p:strVal val="visible"/>
                                      </p:to>
                                    </p:set>
                                  </p:childTnLst>
                                </p:cTn>
                              </p:par>
                            </p:childTnLst>
                          </p:cTn>
                        </p:par>
                        <p:par>
                          <p:cTn id="34" fill="hold">
                            <p:stCondLst>
                              <p:cond delay="1400"/>
                            </p:stCondLst>
                            <p:childTnLst>
                              <p:par>
                                <p:cTn id="35" presetID="1" presetClass="entr" presetSubtype="0" fill="hold" nodeType="afterEffect">
                                  <p:stCondLst>
                                    <p:cond delay="20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1600"/>
                            </p:stCondLst>
                            <p:childTnLst>
                              <p:par>
                                <p:cTn id="38" presetID="1" presetClass="entr" presetSubtype="0"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childTnLst>
                                </p:cTn>
                              </p:par>
                            </p:childTnLst>
                          </p:cTn>
                        </p:par>
                        <p:par>
                          <p:cTn id="40" fill="hold">
                            <p:stCondLst>
                              <p:cond delay="1600"/>
                            </p:stCondLst>
                            <p:childTnLst>
                              <p:par>
                                <p:cTn id="41" presetID="1" presetClass="entr" presetSubtype="0" fill="hold" nodeType="afterEffect">
                                  <p:stCondLst>
                                    <p:cond delay="200"/>
                                  </p:stCondLst>
                                  <p:childTnLst>
                                    <p:set>
                                      <p:cBhvr>
                                        <p:cTn id="42" dur="1" fill="hold">
                                          <p:stCondLst>
                                            <p:cond delay="0"/>
                                          </p:stCondLst>
                                        </p:cTn>
                                        <p:tgtEl>
                                          <p:spTgt spid="112"/>
                                        </p:tgtEl>
                                        <p:attrNameLst>
                                          <p:attrName>style.visibility</p:attrName>
                                        </p:attrNameLst>
                                      </p:cBhvr>
                                      <p:to>
                                        <p:strVal val="visible"/>
                                      </p:to>
                                    </p:set>
                                  </p:childTnLst>
                                </p:cTn>
                              </p:par>
                            </p:childTnLst>
                          </p:cTn>
                        </p:par>
                        <p:par>
                          <p:cTn id="43" fill="hold">
                            <p:stCondLst>
                              <p:cond delay="1800"/>
                            </p:stCondLst>
                            <p:childTnLst>
                              <p:par>
                                <p:cTn id="44" presetID="1" presetClass="entr" presetSubtype="0" fill="hold" nodeType="afterEffect">
                                  <p:stCondLst>
                                    <p:cond delay="200"/>
                                  </p:stCondLst>
                                  <p:childTnLst>
                                    <p:set>
                                      <p:cBhvr>
                                        <p:cTn id="45" dur="1" fill="hold">
                                          <p:stCondLst>
                                            <p:cond delay="0"/>
                                          </p:stCondLst>
                                        </p:cTn>
                                        <p:tgtEl>
                                          <p:spTgt spid="115"/>
                                        </p:tgtEl>
                                        <p:attrNameLst>
                                          <p:attrName>style.visibility</p:attrName>
                                        </p:attrNameLst>
                                      </p:cBhvr>
                                      <p:to>
                                        <p:strVal val="visible"/>
                                      </p:to>
                                    </p:set>
                                  </p:childTnLst>
                                </p:cTn>
                              </p:par>
                            </p:childTnLst>
                          </p:cTn>
                        </p:par>
                        <p:par>
                          <p:cTn id="46" fill="hold">
                            <p:stCondLst>
                              <p:cond delay="2000"/>
                            </p:stCondLst>
                            <p:childTnLst>
                              <p:par>
                                <p:cTn id="47" presetID="1" presetClass="entr" presetSubtype="0" fill="hold" nodeType="afterEffect">
                                  <p:stCondLst>
                                    <p:cond delay="200"/>
                                  </p:stCondLst>
                                  <p:childTnLst>
                                    <p:set>
                                      <p:cBhvr>
                                        <p:cTn id="48" dur="1" fill="hold">
                                          <p:stCondLst>
                                            <p:cond delay="0"/>
                                          </p:stCondLst>
                                        </p:cTn>
                                        <p:tgtEl>
                                          <p:spTgt spid="121"/>
                                        </p:tgtEl>
                                        <p:attrNameLst>
                                          <p:attrName>style.visibility</p:attrName>
                                        </p:attrNameLst>
                                      </p:cBhvr>
                                      <p:to>
                                        <p:strVal val="visible"/>
                                      </p:to>
                                    </p:set>
                                  </p:childTnLst>
                                </p:cTn>
                              </p:par>
                            </p:childTnLst>
                          </p:cTn>
                        </p:par>
                        <p:par>
                          <p:cTn id="49" fill="hold">
                            <p:stCondLst>
                              <p:cond delay="2200"/>
                            </p:stCondLst>
                            <p:childTnLst>
                              <p:par>
                                <p:cTn id="50" presetID="1" presetClass="entr" presetSubtype="0" fill="hold" nodeType="afterEffect">
                                  <p:stCondLst>
                                    <p:cond delay="0"/>
                                  </p:stCondLst>
                                  <p:childTnLst>
                                    <p:set>
                                      <p:cBhvr>
                                        <p:cTn id="51" dur="1" fill="hold">
                                          <p:stCondLst>
                                            <p:cond delay="0"/>
                                          </p:stCondLst>
                                        </p:cTn>
                                        <p:tgtEl>
                                          <p:spTgt spid="118"/>
                                        </p:tgtEl>
                                        <p:attrNameLst>
                                          <p:attrName>style.visibility</p:attrName>
                                        </p:attrNameLst>
                                      </p:cBhvr>
                                      <p:to>
                                        <p:strVal val="visible"/>
                                      </p:to>
                                    </p:set>
                                  </p:childTnLst>
                                </p:cTn>
                              </p:par>
                            </p:childTnLst>
                          </p:cTn>
                        </p:par>
                        <p:par>
                          <p:cTn id="52" fill="hold">
                            <p:stCondLst>
                              <p:cond delay="2200"/>
                            </p:stCondLst>
                            <p:childTnLst>
                              <p:par>
                                <p:cTn id="53" presetID="1" presetClass="entr" presetSubtype="0" fill="hold" nodeType="afterEffect">
                                  <p:stCondLst>
                                    <p:cond delay="200"/>
                                  </p:stCondLst>
                                  <p:childTnLst>
                                    <p:set>
                                      <p:cBhvr>
                                        <p:cTn id="54" dur="1" fill="hold">
                                          <p:stCondLst>
                                            <p:cond delay="0"/>
                                          </p:stCondLst>
                                        </p:cTn>
                                        <p:tgtEl>
                                          <p:spTgt spid="130"/>
                                        </p:tgtEl>
                                        <p:attrNameLst>
                                          <p:attrName>style.visibility</p:attrName>
                                        </p:attrNameLst>
                                      </p:cBhvr>
                                      <p:to>
                                        <p:strVal val="visible"/>
                                      </p:to>
                                    </p:set>
                                  </p:childTnLst>
                                </p:cTn>
                              </p:par>
                            </p:childTnLst>
                          </p:cTn>
                        </p:par>
                        <p:par>
                          <p:cTn id="55" fill="hold">
                            <p:stCondLst>
                              <p:cond delay="2400"/>
                            </p:stCondLst>
                            <p:childTnLst>
                              <p:par>
                                <p:cTn id="56" presetID="1" presetClass="entr" presetSubtype="0" fill="hold" nodeType="afterEffect">
                                  <p:stCondLst>
                                    <p:cond delay="200"/>
                                  </p:stCondLst>
                                  <p:childTnLst>
                                    <p:set>
                                      <p:cBhvr>
                                        <p:cTn id="57" dur="1" fill="hold">
                                          <p:stCondLst>
                                            <p:cond delay="0"/>
                                          </p:stCondLst>
                                        </p:cTn>
                                        <p:tgtEl>
                                          <p:spTgt spid="133"/>
                                        </p:tgtEl>
                                        <p:attrNameLst>
                                          <p:attrName>style.visibility</p:attrName>
                                        </p:attrNameLst>
                                      </p:cBhvr>
                                      <p:to>
                                        <p:strVal val="visible"/>
                                      </p:to>
                                    </p:set>
                                  </p:childTnLst>
                                </p:cTn>
                              </p:par>
                            </p:childTnLst>
                          </p:cTn>
                        </p:par>
                        <p:par>
                          <p:cTn id="58" fill="hold">
                            <p:stCondLst>
                              <p:cond delay="2600"/>
                            </p:stCondLst>
                            <p:childTnLst>
                              <p:par>
                                <p:cTn id="59" presetID="1" presetClass="entr" presetSubtype="0" fill="hold" nodeType="afterEffect">
                                  <p:stCondLst>
                                    <p:cond delay="200"/>
                                  </p:stCondLst>
                                  <p:childTnLst>
                                    <p:set>
                                      <p:cBhvr>
                                        <p:cTn id="60" dur="1" fill="hold">
                                          <p:stCondLst>
                                            <p:cond delay="0"/>
                                          </p:stCondLst>
                                        </p:cTn>
                                        <p:tgtEl>
                                          <p:spTgt spid="136"/>
                                        </p:tgtEl>
                                        <p:attrNameLst>
                                          <p:attrName>style.visibility</p:attrName>
                                        </p:attrNameLst>
                                      </p:cBhvr>
                                      <p:to>
                                        <p:strVal val="visible"/>
                                      </p:to>
                                    </p:set>
                                  </p:childTnLst>
                                </p:cTn>
                              </p:par>
                            </p:childTnLst>
                          </p:cTn>
                        </p:par>
                        <p:par>
                          <p:cTn id="61" fill="hold">
                            <p:stCondLst>
                              <p:cond delay="2800"/>
                            </p:stCondLst>
                            <p:childTnLst>
                              <p:par>
                                <p:cTn id="62" presetID="1" presetClass="entr" presetSubtype="0" fill="hold" nodeType="afterEffect">
                                  <p:stCondLst>
                                    <p:cond delay="200"/>
                                  </p:stCondLst>
                                  <p:childTnLst>
                                    <p:set>
                                      <p:cBhvr>
                                        <p:cTn id="63" dur="1" fill="hold">
                                          <p:stCondLst>
                                            <p:cond delay="0"/>
                                          </p:stCondLst>
                                        </p:cTn>
                                        <p:tgtEl>
                                          <p:spTgt spid="142"/>
                                        </p:tgtEl>
                                        <p:attrNameLst>
                                          <p:attrName>style.visibility</p:attrName>
                                        </p:attrNameLst>
                                      </p:cBhvr>
                                      <p:to>
                                        <p:strVal val="visible"/>
                                      </p:to>
                                    </p:set>
                                  </p:childTnLst>
                                </p:cTn>
                              </p:par>
                            </p:childTnLst>
                          </p:cTn>
                        </p:par>
                        <p:par>
                          <p:cTn id="64" fill="hold">
                            <p:stCondLst>
                              <p:cond delay="3000"/>
                            </p:stCondLst>
                            <p:childTnLst>
                              <p:par>
                                <p:cTn id="65" presetID="1" presetClass="entr" presetSubtype="0" fill="hold" nodeType="afterEffect">
                                  <p:stCondLst>
                                    <p:cond delay="200"/>
                                  </p:stCondLst>
                                  <p:childTnLst>
                                    <p:set>
                                      <p:cBhvr>
                                        <p:cTn id="66" dur="1" fill="hold">
                                          <p:stCondLst>
                                            <p:cond delay="0"/>
                                          </p:stCondLst>
                                        </p:cTn>
                                        <p:tgtEl>
                                          <p:spTgt spid="139"/>
                                        </p:tgtEl>
                                        <p:attrNameLst>
                                          <p:attrName>style.visibility</p:attrName>
                                        </p:attrNameLst>
                                      </p:cBhvr>
                                      <p:to>
                                        <p:strVal val="visible"/>
                                      </p:to>
                                    </p:set>
                                  </p:childTnLst>
                                </p:cTn>
                              </p:par>
                            </p:childTnLst>
                          </p:cTn>
                        </p:par>
                        <p:par>
                          <p:cTn id="67" fill="hold">
                            <p:stCondLst>
                              <p:cond delay="3200"/>
                            </p:stCondLst>
                            <p:childTnLst>
                              <p:par>
                                <p:cTn id="68" presetID="1" presetClass="entr" presetSubtype="0" fill="hold" nodeType="afterEffect">
                                  <p:stCondLst>
                                    <p:cond delay="200"/>
                                  </p:stCondLst>
                                  <p:childTnLst>
                                    <p:set>
                                      <p:cBhvr>
                                        <p:cTn id="69" dur="1" fill="hold">
                                          <p:stCondLst>
                                            <p:cond delay="0"/>
                                          </p:stCondLst>
                                        </p:cTn>
                                        <p:tgtEl>
                                          <p:spTgt spid="124"/>
                                        </p:tgtEl>
                                        <p:attrNameLst>
                                          <p:attrName>style.visibility</p:attrName>
                                        </p:attrNameLst>
                                      </p:cBhvr>
                                      <p:to>
                                        <p:strVal val="visible"/>
                                      </p:to>
                                    </p:set>
                                  </p:childTnLst>
                                </p:cTn>
                              </p:par>
                            </p:childTnLst>
                          </p:cTn>
                        </p:par>
                        <p:par>
                          <p:cTn id="70" fill="hold">
                            <p:stCondLst>
                              <p:cond delay="3400"/>
                            </p:stCondLst>
                            <p:childTnLst>
                              <p:par>
                                <p:cTn id="71" presetID="1" presetClass="entr" presetSubtype="0" fill="hold" nodeType="afterEffect">
                                  <p:stCondLst>
                                    <p:cond delay="200"/>
                                  </p:stCondLst>
                                  <p:childTnLst>
                                    <p:set>
                                      <p:cBhvr>
                                        <p:cTn id="72" dur="1" fill="hold">
                                          <p:stCondLst>
                                            <p:cond delay="0"/>
                                          </p:stCondLst>
                                        </p:cTn>
                                        <p:tgtEl>
                                          <p:spTgt spid="145"/>
                                        </p:tgtEl>
                                        <p:attrNameLst>
                                          <p:attrName>style.visibility</p:attrName>
                                        </p:attrNameLst>
                                      </p:cBhvr>
                                      <p:to>
                                        <p:strVal val="visible"/>
                                      </p:to>
                                    </p:set>
                                  </p:childTnLst>
                                </p:cTn>
                              </p:par>
                            </p:childTnLst>
                          </p:cTn>
                        </p:par>
                        <p:par>
                          <p:cTn id="73" fill="hold">
                            <p:stCondLst>
                              <p:cond delay="3600"/>
                            </p:stCondLst>
                            <p:childTnLst>
                              <p:par>
                                <p:cTn id="74" presetID="1" presetClass="entr" presetSubtype="0" fill="hold" nodeType="afterEffect">
                                  <p:stCondLst>
                                    <p:cond delay="200"/>
                                  </p:stCondLst>
                                  <p:childTnLst>
                                    <p:set>
                                      <p:cBhvr>
                                        <p:cTn id="75" dur="1" fill="hold">
                                          <p:stCondLst>
                                            <p:cond delay="0"/>
                                          </p:stCondLst>
                                        </p:cTn>
                                        <p:tgtEl>
                                          <p:spTgt spid="127"/>
                                        </p:tgtEl>
                                        <p:attrNameLst>
                                          <p:attrName>style.visibility</p:attrName>
                                        </p:attrNameLst>
                                      </p:cBhvr>
                                      <p:to>
                                        <p:strVal val="visible"/>
                                      </p:to>
                                    </p:set>
                                  </p:childTnLst>
                                </p:cTn>
                              </p:par>
                            </p:childTnLst>
                          </p:cTn>
                        </p:par>
                        <p:par>
                          <p:cTn id="76" fill="hold">
                            <p:stCondLst>
                              <p:cond delay="3800"/>
                            </p:stCondLst>
                            <p:childTnLst>
                              <p:par>
                                <p:cTn id="77" presetID="1" presetClass="entr" presetSubtype="0" fill="hold" grpId="0" nodeType="afterEffect">
                                  <p:stCondLst>
                                    <p:cond delay="20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8" grpId="0"/>
      <p:bldP spid="29" grpId="0"/>
      <p:bldP spid="30" grpId="0"/>
      <p:bldP spid="36" grpId="0"/>
      <p:bldP spid="39" grpId="0"/>
      <p:bldP spid="40" grpId="0"/>
      <p:bldP spid="42" grpId="0"/>
      <p:bldP spid="44" grpId="0"/>
      <p:bldP spid="46" grpId="0"/>
      <p:bldP spid="47" grpId="0"/>
      <p:bldP spid="50" grpId="0"/>
      <p:bldP spid="51" grpId="0"/>
      <p:bldP spid="52" grpId="0"/>
      <p:bldP spid="58" grpId="0"/>
      <p:bldP spid="59" grpId="0"/>
      <p:bldP spid="65" grpId="0"/>
      <p:bldP spid="66" grpId="0"/>
      <p:bldP spid="67" grpId="0"/>
      <p:bldP spid="68" grpId="0"/>
      <p:bldP spid="69" grpId="0"/>
      <p:bldP spid="70" grpId="0"/>
      <p:bldP spid="7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0876"/>
            <a:ext cx="9144000" cy="994172"/>
          </a:xfrm>
        </p:spPr>
        <p:txBody>
          <a:bodyPr>
            <a:normAutofit/>
          </a:bodyPr>
          <a:lstStyle/>
          <a:p>
            <a:pPr algn="ctr"/>
            <a:r>
              <a:rPr lang="en-IN" b="0" dirty="0">
                <a:latin typeface="+mn-lt"/>
              </a:rPr>
              <a:t>Cloud Application Ready</a:t>
            </a:r>
          </a:p>
        </p:txBody>
      </p:sp>
      <p:pic>
        <p:nvPicPr>
          <p:cNvPr id="22" name="Picture 21"/>
          <p:cNvPicPr>
            <a:picLocks noChangeAspect="1"/>
          </p:cNvPicPr>
          <p:nvPr/>
        </p:nvPicPr>
        <p:blipFill>
          <a:blip r:embed="rId2">
            <a:alphaModFix amt="70000"/>
          </a:blip>
          <a:stretch>
            <a:fillRect/>
          </a:stretch>
        </p:blipFill>
        <p:spPr>
          <a:xfrm>
            <a:off x="577912" y="1808179"/>
            <a:ext cx="8328297" cy="3598333"/>
          </a:xfrm>
          <a:prstGeom prst="rect">
            <a:avLst/>
          </a:prstGeom>
        </p:spPr>
      </p:pic>
      <p:sp>
        <p:nvSpPr>
          <p:cNvPr id="23" name="Rectangle 22"/>
          <p:cNvSpPr/>
          <p:nvPr/>
        </p:nvSpPr>
        <p:spPr>
          <a:xfrm>
            <a:off x="1428902" y="2639742"/>
            <a:ext cx="667317"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San Jose</a:t>
            </a:r>
            <a:endParaRPr lang="en-US" altLang="en-US" sz="1050" b="1" dirty="0">
              <a:solidFill>
                <a:srgbClr val="2CA397"/>
              </a:solidFill>
              <a:cs typeface="Segoe UI "/>
              <a:sym typeface="Wingdings" panose="05000000000000000000" pitchFamily="2" charset="2"/>
            </a:endParaRPr>
          </a:p>
        </p:txBody>
      </p:sp>
      <p:sp>
        <p:nvSpPr>
          <p:cNvPr id="26" name="Rectangle 25"/>
          <p:cNvSpPr/>
          <p:nvPr/>
        </p:nvSpPr>
        <p:spPr>
          <a:xfrm>
            <a:off x="1298431" y="2825359"/>
            <a:ext cx="859963"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Los Angeles</a:t>
            </a:r>
            <a:endParaRPr lang="en-US" altLang="en-US" sz="1050" b="1" dirty="0">
              <a:solidFill>
                <a:srgbClr val="2CA397"/>
              </a:solidFill>
              <a:cs typeface="Segoe UI "/>
              <a:sym typeface="Wingdings" panose="05000000000000000000" pitchFamily="2" charset="2"/>
            </a:endParaRPr>
          </a:p>
        </p:txBody>
      </p:sp>
      <p:sp>
        <p:nvSpPr>
          <p:cNvPr id="27" name="Rectangle 26"/>
          <p:cNvSpPr/>
          <p:nvPr/>
        </p:nvSpPr>
        <p:spPr>
          <a:xfrm>
            <a:off x="2295364" y="2940710"/>
            <a:ext cx="474029"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Dallas</a:t>
            </a:r>
            <a:endParaRPr lang="en-US" altLang="en-US" sz="1050" b="1" dirty="0">
              <a:solidFill>
                <a:srgbClr val="2CA397"/>
              </a:solidFill>
              <a:cs typeface="Segoe UI "/>
              <a:sym typeface="Wingdings" panose="05000000000000000000" pitchFamily="2" charset="2"/>
            </a:endParaRPr>
          </a:p>
        </p:txBody>
      </p:sp>
      <p:sp>
        <p:nvSpPr>
          <p:cNvPr id="28" name="Rectangle 27"/>
          <p:cNvSpPr/>
          <p:nvPr/>
        </p:nvSpPr>
        <p:spPr>
          <a:xfrm>
            <a:off x="2918297" y="2993113"/>
            <a:ext cx="498249"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Miami </a:t>
            </a:r>
            <a:endParaRPr lang="en-US" altLang="en-US" sz="1050" b="1" dirty="0">
              <a:solidFill>
                <a:srgbClr val="2CA397"/>
              </a:solidFill>
              <a:cs typeface="Segoe UI "/>
              <a:sym typeface="Wingdings" panose="05000000000000000000" pitchFamily="2" charset="2"/>
            </a:endParaRPr>
          </a:p>
        </p:txBody>
      </p:sp>
      <p:sp>
        <p:nvSpPr>
          <p:cNvPr id="29" name="Rectangle 28"/>
          <p:cNvSpPr/>
          <p:nvPr/>
        </p:nvSpPr>
        <p:spPr>
          <a:xfrm>
            <a:off x="2772232" y="2607164"/>
            <a:ext cx="658991"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Chicago </a:t>
            </a:r>
            <a:endParaRPr lang="en-US" altLang="en-US" sz="1050" b="1" dirty="0">
              <a:solidFill>
                <a:srgbClr val="2CA397"/>
              </a:solidFill>
              <a:cs typeface="Segoe UI "/>
              <a:sym typeface="Wingdings" panose="05000000000000000000" pitchFamily="2" charset="2"/>
            </a:endParaRPr>
          </a:p>
        </p:txBody>
      </p:sp>
      <p:sp>
        <p:nvSpPr>
          <p:cNvPr id="30" name="Rectangle 29"/>
          <p:cNvSpPr/>
          <p:nvPr/>
        </p:nvSpPr>
        <p:spPr>
          <a:xfrm>
            <a:off x="3040029" y="2762280"/>
            <a:ext cx="668238"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Ashburn</a:t>
            </a:r>
            <a:endParaRPr lang="en-US" altLang="en-US" sz="1050" b="1" dirty="0">
              <a:solidFill>
                <a:srgbClr val="2CA397"/>
              </a:solidFill>
              <a:cs typeface="Segoe UI "/>
              <a:sym typeface="Wingdings" panose="05000000000000000000" pitchFamily="2" charset="2"/>
            </a:endParaRPr>
          </a:p>
        </p:txBody>
      </p:sp>
      <p:sp>
        <p:nvSpPr>
          <p:cNvPr id="36" name="Rectangle 35"/>
          <p:cNvSpPr/>
          <p:nvPr/>
        </p:nvSpPr>
        <p:spPr>
          <a:xfrm>
            <a:off x="3778217" y="4338411"/>
            <a:ext cx="908687"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Sao Paulo</a:t>
            </a:r>
            <a:endParaRPr lang="en-US" altLang="en-US" sz="1050" b="1" dirty="0">
              <a:solidFill>
                <a:srgbClr val="2CA397"/>
              </a:solidFill>
              <a:cs typeface="Segoe UI "/>
              <a:sym typeface="Wingdings" panose="05000000000000000000" pitchFamily="2" charset="2"/>
            </a:endParaRPr>
          </a:p>
        </p:txBody>
      </p:sp>
      <p:sp>
        <p:nvSpPr>
          <p:cNvPr id="39" name="Rectangle 38"/>
          <p:cNvSpPr/>
          <p:nvPr/>
        </p:nvSpPr>
        <p:spPr>
          <a:xfrm>
            <a:off x="3898762" y="2397581"/>
            <a:ext cx="797378"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London (2x)</a:t>
            </a:r>
            <a:endParaRPr lang="en-US" altLang="en-US" sz="1050" b="1" dirty="0">
              <a:solidFill>
                <a:srgbClr val="2CA397"/>
              </a:solidFill>
              <a:cs typeface="Segoe UI "/>
              <a:sym typeface="Wingdings" panose="05000000000000000000" pitchFamily="2" charset="2"/>
            </a:endParaRPr>
          </a:p>
        </p:txBody>
      </p:sp>
      <p:sp>
        <p:nvSpPr>
          <p:cNvPr id="40" name="Rectangle 39"/>
          <p:cNvSpPr/>
          <p:nvPr/>
        </p:nvSpPr>
        <p:spPr>
          <a:xfrm>
            <a:off x="4827523" y="2173566"/>
            <a:ext cx="917935"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Amsterdam</a:t>
            </a:r>
            <a:endParaRPr lang="en-US" altLang="en-US" sz="1050" b="1" dirty="0">
              <a:solidFill>
                <a:srgbClr val="2CA397"/>
              </a:solidFill>
              <a:cs typeface="Segoe UI "/>
              <a:sym typeface="Wingdings" panose="05000000000000000000" pitchFamily="2" charset="2"/>
            </a:endParaRPr>
          </a:p>
        </p:txBody>
      </p:sp>
      <p:sp>
        <p:nvSpPr>
          <p:cNvPr id="42" name="Rectangle 41"/>
          <p:cNvSpPr/>
          <p:nvPr/>
        </p:nvSpPr>
        <p:spPr>
          <a:xfrm>
            <a:off x="5023893" y="2473424"/>
            <a:ext cx="917935"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Frankfurt</a:t>
            </a:r>
            <a:endParaRPr lang="en-US" altLang="en-US" sz="1050" b="1" dirty="0">
              <a:solidFill>
                <a:srgbClr val="2CA397"/>
              </a:solidFill>
              <a:cs typeface="Segoe UI "/>
              <a:sym typeface="Wingdings" panose="05000000000000000000" pitchFamily="2" charset="2"/>
            </a:endParaRPr>
          </a:p>
        </p:txBody>
      </p:sp>
      <p:sp>
        <p:nvSpPr>
          <p:cNvPr id="44" name="Rectangle 43"/>
          <p:cNvSpPr/>
          <p:nvPr/>
        </p:nvSpPr>
        <p:spPr>
          <a:xfrm>
            <a:off x="5294780" y="2723086"/>
            <a:ext cx="603502"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Tel Aviv</a:t>
            </a:r>
            <a:endParaRPr lang="en-US" altLang="en-US" sz="1050" b="1" dirty="0">
              <a:solidFill>
                <a:srgbClr val="2CA397"/>
              </a:solidFill>
              <a:cs typeface="Segoe UI "/>
              <a:sym typeface="Wingdings" panose="05000000000000000000" pitchFamily="2" charset="2"/>
            </a:endParaRPr>
          </a:p>
        </p:txBody>
      </p:sp>
      <p:sp>
        <p:nvSpPr>
          <p:cNvPr id="46" name="Rectangle 45"/>
          <p:cNvSpPr/>
          <p:nvPr/>
        </p:nvSpPr>
        <p:spPr>
          <a:xfrm>
            <a:off x="5831166" y="2936778"/>
            <a:ext cx="603502"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Dubai</a:t>
            </a:r>
            <a:endParaRPr lang="en-US" altLang="en-US" sz="1050" b="1" dirty="0">
              <a:solidFill>
                <a:srgbClr val="2CA397"/>
              </a:solidFill>
              <a:cs typeface="Segoe UI "/>
              <a:sym typeface="Wingdings" panose="05000000000000000000" pitchFamily="2" charset="2"/>
            </a:endParaRPr>
          </a:p>
        </p:txBody>
      </p:sp>
      <p:sp>
        <p:nvSpPr>
          <p:cNvPr id="47" name="Rectangle 46"/>
          <p:cNvSpPr/>
          <p:nvPr/>
        </p:nvSpPr>
        <p:spPr>
          <a:xfrm>
            <a:off x="5757183" y="3472072"/>
            <a:ext cx="917935"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Bangalore</a:t>
            </a:r>
            <a:endParaRPr lang="en-US" altLang="en-US" sz="900" b="1" dirty="0">
              <a:solidFill>
                <a:srgbClr val="2CA397"/>
              </a:solidFill>
              <a:cs typeface="Segoe UI "/>
              <a:sym typeface="Wingdings" panose="05000000000000000000" pitchFamily="2" charset="2"/>
            </a:endParaRPr>
          </a:p>
        </p:txBody>
      </p:sp>
      <p:sp>
        <p:nvSpPr>
          <p:cNvPr id="50" name="Rectangle 49"/>
          <p:cNvSpPr/>
          <p:nvPr/>
        </p:nvSpPr>
        <p:spPr>
          <a:xfrm>
            <a:off x="5442748" y="4489213"/>
            <a:ext cx="1112143"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Johannesburg</a:t>
            </a:r>
            <a:endParaRPr lang="en-US" altLang="en-US" sz="1050" b="1" dirty="0">
              <a:solidFill>
                <a:srgbClr val="2CA397"/>
              </a:solidFill>
              <a:cs typeface="Segoe UI "/>
              <a:sym typeface="Wingdings" panose="05000000000000000000" pitchFamily="2" charset="2"/>
            </a:endParaRPr>
          </a:p>
        </p:txBody>
      </p:sp>
      <p:sp>
        <p:nvSpPr>
          <p:cNvPr id="51" name="Rectangle 50"/>
          <p:cNvSpPr/>
          <p:nvPr/>
        </p:nvSpPr>
        <p:spPr>
          <a:xfrm>
            <a:off x="6532775" y="3264950"/>
            <a:ext cx="658908"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Mumbai</a:t>
            </a:r>
            <a:endParaRPr lang="en-US" altLang="en-US" sz="1050" b="1" dirty="0">
              <a:solidFill>
                <a:srgbClr val="2CA397"/>
              </a:solidFill>
              <a:cs typeface="Segoe UI "/>
              <a:sym typeface="Wingdings" panose="05000000000000000000" pitchFamily="2" charset="2"/>
            </a:endParaRPr>
          </a:p>
        </p:txBody>
      </p:sp>
      <p:sp>
        <p:nvSpPr>
          <p:cNvPr id="52" name="Rectangle 51"/>
          <p:cNvSpPr/>
          <p:nvPr/>
        </p:nvSpPr>
        <p:spPr>
          <a:xfrm>
            <a:off x="6580257" y="3462825"/>
            <a:ext cx="603502"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Chennai</a:t>
            </a:r>
            <a:endParaRPr lang="en-US" altLang="en-US" sz="900" b="1" dirty="0">
              <a:solidFill>
                <a:srgbClr val="2CA397"/>
              </a:solidFill>
              <a:cs typeface="Segoe UI "/>
              <a:sym typeface="Wingdings" panose="05000000000000000000" pitchFamily="2" charset="2"/>
            </a:endParaRPr>
          </a:p>
        </p:txBody>
      </p:sp>
      <p:sp>
        <p:nvSpPr>
          <p:cNvPr id="58" name="Rectangle 57"/>
          <p:cNvSpPr/>
          <p:nvPr/>
        </p:nvSpPr>
        <p:spPr>
          <a:xfrm>
            <a:off x="6323082" y="2967295"/>
            <a:ext cx="603502"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Delhi</a:t>
            </a:r>
            <a:endParaRPr lang="en-US" altLang="en-US" sz="1050" b="1" dirty="0">
              <a:solidFill>
                <a:srgbClr val="2CA397"/>
              </a:solidFill>
              <a:cs typeface="Segoe UI "/>
              <a:sym typeface="Wingdings" panose="05000000000000000000" pitchFamily="2" charset="2"/>
            </a:endParaRPr>
          </a:p>
        </p:txBody>
      </p:sp>
      <p:sp>
        <p:nvSpPr>
          <p:cNvPr id="59" name="Rectangle 58"/>
          <p:cNvSpPr/>
          <p:nvPr/>
        </p:nvSpPr>
        <p:spPr>
          <a:xfrm>
            <a:off x="6617421" y="2966781"/>
            <a:ext cx="742222" cy="286232"/>
          </a:xfrm>
          <a:prstGeom prst="rect">
            <a:avLst/>
          </a:prstGeom>
        </p:spPr>
        <p:txBody>
          <a:bodyPr wrap="square">
            <a:spAutoFit/>
          </a:bodyPr>
          <a:lstStyle/>
          <a:p>
            <a:pPr algn="r">
              <a:lnSpc>
                <a:spcPct val="120000"/>
              </a:lnSpc>
              <a:buClr>
                <a:srgbClr val="2CA397"/>
              </a:buClr>
            </a:pPr>
            <a:r>
              <a:rPr lang="en-US" sz="1050" b="1" dirty="0">
                <a:solidFill>
                  <a:srgbClr val="2CA397"/>
                </a:solidFill>
                <a:cs typeface="Segoe UI "/>
              </a:rPr>
              <a:t>Shanghai</a:t>
            </a:r>
            <a:endParaRPr lang="en-US" altLang="en-US" sz="1050" b="1" dirty="0">
              <a:solidFill>
                <a:srgbClr val="2CA397"/>
              </a:solidFill>
              <a:cs typeface="Segoe UI "/>
              <a:sym typeface="Wingdings" panose="05000000000000000000" pitchFamily="2" charset="2"/>
            </a:endParaRPr>
          </a:p>
        </p:txBody>
      </p:sp>
      <p:sp>
        <p:nvSpPr>
          <p:cNvPr id="65" name="Rectangle 64"/>
          <p:cNvSpPr/>
          <p:nvPr/>
        </p:nvSpPr>
        <p:spPr>
          <a:xfrm>
            <a:off x="8107698" y="4600174"/>
            <a:ext cx="631246"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Sydney</a:t>
            </a:r>
            <a:endParaRPr lang="en-US" altLang="en-US" sz="1050" b="1" dirty="0">
              <a:solidFill>
                <a:srgbClr val="2CA397"/>
              </a:solidFill>
              <a:cs typeface="Segoe UI "/>
              <a:sym typeface="Wingdings" panose="05000000000000000000" pitchFamily="2" charset="2"/>
            </a:endParaRPr>
          </a:p>
        </p:txBody>
      </p:sp>
      <p:sp>
        <p:nvSpPr>
          <p:cNvPr id="66" name="Rectangle 65"/>
          <p:cNvSpPr/>
          <p:nvPr/>
        </p:nvSpPr>
        <p:spPr>
          <a:xfrm>
            <a:off x="7170119" y="3284679"/>
            <a:ext cx="1139888"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Hong Kong</a:t>
            </a:r>
            <a:endParaRPr lang="en-US" altLang="en-US" sz="1050" b="1" dirty="0">
              <a:solidFill>
                <a:srgbClr val="2CA397"/>
              </a:solidFill>
              <a:cs typeface="Segoe UI "/>
              <a:sym typeface="Wingdings" panose="05000000000000000000" pitchFamily="2" charset="2"/>
            </a:endParaRPr>
          </a:p>
        </p:txBody>
      </p:sp>
      <p:sp>
        <p:nvSpPr>
          <p:cNvPr id="67" name="Rectangle 66"/>
          <p:cNvSpPr/>
          <p:nvPr/>
        </p:nvSpPr>
        <p:spPr>
          <a:xfrm>
            <a:off x="6693444" y="2714398"/>
            <a:ext cx="575757" cy="286232"/>
          </a:xfrm>
          <a:prstGeom prst="rect">
            <a:avLst/>
          </a:prstGeom>
        </p:spPr>
        <p:txBody>
          <a:bodyPr wrap="square">
            <a:spAutoFit/>
          </a:bodyPr>
          <a:lstStyle/>
          <a:p>
            <a:pPr algn="r">
              <a:lnSpc>
                <a:spcPct val="120000"/>
              </a:lnSpc>
              <a:buClr>
                <a:srgbClr val="2CA397"/>
              </a:buClr>
            </a:pPr>
            <a:r>
              <a:rPr lang="en-US" sz="1050" b="1" dirty="0">
                <a:solidFill>
                  <a:srgbClr val="2CA397"/>
                </a:solidFill>
                <a:cs typeface="Segoe UI "/>
              </a:rPr>
              <a:t>Beijing</a:t>
            </a:r>
            <a:endParaRPr lang="en-US" altLang="en-US" sz="1050" b="1" dirty="0">
              <a:solidFill>
                <a:srgbClr val="2CA397"/>
              </a:solidFill>
              <a:cs typeface="Segoe UI "/>
              <a:sym typeface="Wingdings" panose="05000000000000000000" pitchFamily="2" charset="2"/>
            </a:endParaRPr>
          </a:p>
        </p:txBody>
      </p:sp>
      <p:sp>
        <p:nvSpPr>
          <p:cNvPr id="68" name="Rectangle 67"/>
          <p:cNvSpPr/>
          <p:nvPr/>
        </p:nvSpPr>
        <p:spPr>
          <a:xfrm>
            <a:off x="7310853" y="2630618"/>
            <a:ext cx="575757"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Seoul</a:t>
            </a:r>
            <a:endParaRPr lang="en-US" altLang="en-US" sz="900" b="1" dirty="0">
              <a:solidFill>
                <a:srgbClr val="2CA397"/>
              </a:solidFill>
              <a:cs typeface="Segoe UI "/>
              <a:sym typeface="Wingdings" panose="05000000000000000000" pitchFamily="2" charset="2"/>
            </a:endParaRPr>
          </a:p>
        </p:txBody>
      </p:sp>
      <p:sp>
        <p:nvSpPr>
          <p:cNvPr id="69" name="Rectangle 68"/>
          <p:cNvSpPr/>
          <p:nvPr/>
        </p:nvSpPr>
        <p:spPr>
          <a:xfrm>
            <a:off x="7791753" y="2778566"/>
            <a:ext cx="548012"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Tokyo</a:t>
            </a:r>
            <a:endParaRPr lang="en-US" altLang="en-US" sz="1050" b="1" dirty="0">
              <a:solidFill>
                <a:srgbClr val="2CA397"/>
              </a:solidFill>
              <a:cs typeface="Segoe UI "/>
              <a:sym typeface="Wingdings" panose="05000000000000000000" pitchFamily="2" charset="2"/>
            </a:endParaRPr>
          </a:p>
        </p:txBody>
      </p:sp>
      <p:sp>
        <p:nvSpPr>
          <p:cNvPr id="70" name="Rectangle 69"/>
          <p:cNvSpPr/>
          <p:nvPr/>
        </p:nvSpPr>
        <p:spPr>
          <a:xfrm>
            <a:off x="7172602" y="3604381"/>
            <a:ext cx="917935" cy="286232"/>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Singapore</a:t>
            </a:r>
            <a:endParaRPr lang="en-US" altLang="en-US" sz="1050" b="1" dirty="0">
              <a:solidFill>
                <a:srgbClr val="2CA397"/>
              </a:solidFill>
              <a:cs typeface="Segoe UI "/>
              <a:sym typeface="Wingdings" panose="05000000000000000000" pitchFamily="2" charset="2"/>
            </a:endParaRPr>
          </a:p>
        </p:txBody>
      </p:sp>
      <p:sp>
        <p:nvSpPr>
          <p:cNvPr id="72" name="Rectangle 71"/>
          <p:cNvSpPr/>
          <p:nvPr/>
        </p:nvSpPr>
        <p:spPr>
          <a:xfrm>
            <a:off x="7549763" y="3074257"/>
            <a:ext cx="548012" cy="480131"/>
          </a:xfrm>
          <a:prstGeom prst="rect">
            <a:avLst/>
          </a:prstGeom>
        </p:spPr>
        <p:txBody>
          <a:bodyPr wrap="square">
            <a:spAutoFit/>
          </a:bodyPr>
          <a:lstStyle/>
          <a:p>
            <a:pPr>
              <a:lnSpc>
                <a:spcPct val="120000"/>
              </a:lnSpc>
              <a:buClr>
                <a:srgbClr val="2CA397"/>
              </a:buClr>
            </a:pPr>
            <a:r>
              <a:rPr lang="en-US" sz="1050" b="1" dirty="0">
                <a:solidFill>
                  <a:srgbClr val="2CA397"/>
                </a:solidFill>
                <a:cs typeface="Segoe UI "/>
              </a:rPr>
              <a:t>Taiwan</a:t>
            </a:r>
            <a:endParaRPr lang="en-US" altLang="en-US" sz="1050" b="1" dirty="0">
              <a:solidFill>
                <a:srgbClr val="2CA397"/>
              </a:solidFill>
              <a:cs typeface="Segoe UI "/>
              <a:sym typeface="Wingdings" panose="05000000000000000000" pitchFamily="2" charset="2"/>
            </a:endParaRPr>
          </a:p>
        </p:txBody>
      </p:sp>
      <p:grpSp>
        <p:nvGrpSpPr>
          <p:cNvPr id="73" name="Group 72"/>
          <p:cNvGrpSpPr/>
          <p:nvPr/>
        </p:nvGrpSpPr>
        <p:grpSpPr>
          <a:xfrm>
            <a:off x="1967287" y="2668708"/>
            <a:ext cx="197195" cy="191173"/>
            <a:chOff x="1132761" y="1834255"/>
            <a:chExt cx="4367288" cy="4233894"/>
          </a:xfrm>
        </p:grpSpPr>
        <p:pic>
          <p:nvPicPr>
            <p:cNvPr id="74"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76" name="Group 75"/>
          <p:cNvGrpSpPr/>
          <p:nvPr/>
        </p:nvGrpSpPr>
        <p:grpSpPr>
          <a:xfrm>
            <a:off x="2617413" y="2621361"/>
            <a:ext cx="197195" cy="191173"/>
            <a:chOff x="1132761" y="1834255"/>
            <a:chExt cx="4367288" cy="4233894"/>
          </a:xfrm>
        </p:grpSpPr>
        <p:pic>
          <p:nvPicPr>
            <p:cNvPr id="77"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79" name="Group 78"/>
          <p:cNvGrpSpPr/>
          <p:nvPr/>
        </p:nvGrpSpPr>
        <p:grpSpPr>
          <a:xfrm>
            <a:off x="2035157" y="2825344"/>
            <a:ext cx="197195" cy="191173"/>
            <a:chOff x="1132761" y="1834255"/>
            <a:chExt cx="4367288" cy="4233894"/>
          </a:xfrm>
        </p:grpSpPr>
        <p:pic>
          <p:nvPicPr>
            <p:cNvPr id="80"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82" name="Group 81"/>
          <p:cNvGrpSpPr/>
          <p:nvPr/>
        </p:nvGrpSpPr>
        <p:grpSpPr>
          <a:xfrm>
            <a:off x="2545858" y="2825344"/>
            <a:ext cx="197195" cy="191173"/>
            <a:chOff x="1132761" y="1834255"/>
            <a:chExt cx="4367288" cy="4233894"/>
          </a:xfrm>
        </p:grpSpPr>
        <p:pic>
          <p:nvPicPr>
            <p:cNvPr id="83"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85" name="Group 84"/>
          <p:cNvGrpSpPr/>
          <p:nvPr/>
        </p:nvGrpSpPr>
        <p:grpSpPr>
          <a:xfrm>
            <a:off x="2896054" y="2781570"/>
            <a:ext cx="197195" cy="191173"/>
            <a:chOff x="1132761" y="1834255"/>
            <a:chExt cx="4367288" cy="4233894"/>
          </a:xfrm>
        </p:grpSpPr>
        <p:pic>
          <p:nvPicPr>
            <p:cNvPr id="86"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87" name="Pictur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88" name="Group 87"/>
          <p:cNvGrpSpPr/>
          <p:nvPr/>
        </p:nvGrpSpPr>
        <p:grpSpPr>
          <a:xfrm>
            <a:off x="2745614" y="3023816"/>
            <a:ext cx="197195" cy="191173"/>
            <a:chOff x="1132761" y="1834255"/>
            <a:chExt cx="4367288" cy="4233894"/>
          </a:xfrm>
        </p:grpSpPr>
        <p:pic>
          <p:nvPicPr>
            <p:cNvPr id="89"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91" name="Group 90"/>
          <p:cNvGrpSpPr/>
          <p:nvPr/>
        </p:nvGrpSpPr>
        <p:grpSpPr>
          <a:xfrm>
            <a:off x="3636889" y="4370545"/>
            <a:ext cx="197195" cy="191173"/>
            <a:chOff x="1132761" y="1834255"/>
            <a:chExt cx="4367288" cy="4233894"/>
          </a:xfrm>
        </p:grpSpPr>
        <p:pic>
          <p:nvPicPr>
            <p:cNvPr id="92"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93" name="Picture 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94" name="Group 93"/>
          <p:cNvGrpSpPr/>
          <p:nvPr/>
        </p:nvGrpSpPr>
        <p:grpSpPr>
          <a:xfrm>
            <a:off x="4586233" y="2385170"/>
            <a:ext cx="197195" cy="191173"/>
            <a:chOff x="1132761" y="1834255"/>
            <a:chExt cx="4367288" cy="4233894"/>
          </a:xfrm>
        </p:grpSpPr>
        <p:pic>
          <p:nvPicPr>
            <p:cNvPr id="95"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96" name="Picture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97" name="Group 96"/>
          <p:cNvGrpSpPr/>
          <p:nvPr/>
        </p:nvGrpSpPr>
        <p:grpSpPr>
          <a:xfrm>
            <a:off x="4791429" y="2342738"/>
            <a:ext cx="197195" cy="191173"/>
            <a:chOff x="1132761" y="1834255"/>
            <a:chExt cx="4367288" cy="4233894"/>
          </a:xfrm>
        </p:grpSpPr>
        <p:pic>
          <p:nvPicPr>
            <p:cNvPr id="98"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99" name="Pictur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00" name="Group 99"/>
          <p:cNvGrpSpPr/>
          <p:nvPr/>
        </p:nvGrpSpPr>
        <p:grpSpPr>
          <a:xfrm>
            <a:off x="4817361" y="2484756"/>
            <a:ext cx="197195" cy="191173"/>
            <a:chOff x="1132761" y="1834255"/>
            <a:chExt cx="4367288" cy="4233894"/>
          </a:xfrm>
        </p:grpSpPr>
        <p:pic>
          <p:nvPicPr>
            <p:cNvPr id="101"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02" name="Pictur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03" name="Group 102"/>
          <p:cNvGrpSpPr/>
          <p:nvPr/>
        </p:nvGrpSpPr>
        <p:grpSpPr>
          <a:xfrm>
            <a:off x="5459290" y="2864257"/>
            <a:ext cx="197195" cy="191173"/>
            <a:chOff x="1132761" y="1834255"/>
            <a:chExt cx="4367288" cy="4233894"/>
          </a:xfrm>
        </p:grpSpPr>
        <p:pic>
          <p:nvPicPr>
            <p:cNvPr id="104"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05" name="Picture 1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06" name="Group 105"/>
          <p:cNvGrpSpPr/>
          <p:nvPr/>
        </p:nvGrpSpPr>
        <p:grpSpPr>
          <a:xfrm>
            <a:off x="5272412" y="4507474"/>
            <a:ext cx="197195" cy="191173"/>
            <a:chOff x="1132761" y="1834255"/>
            <a:chExt cx="4367288" cy="4233894"/>
          </a:xfrm>
        </p:grpSpPr>
        <p:pic>
          <p:nvPicPr>
            <p:cNvPr id="107"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08" name="Picture 1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09" name="Group 108"/>
          <p:cNvGrpSpPr/>
          <p:nvPr/>
        </p:nvGrpSpPr>
        <p:grpSpPr>
          <a:xfrm>
            <a:off x="5897413" y="3148033"/>
            <a:ext cx="197195" cy="191173"/>
            <a:chOff x="1132761" y="1834255"/>
            <a:chExt cx="4367288" cy="4233894"/>
          </a:xfrm>
        </p:grpSpPr>
        <p:pic>
          <p:nvPicPr>
            <p:cNvPr id="110"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11" name="Picture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12" name="Group 111"/>
          <p:cNvGrpSpPr/>
          <p:nvPr/>
        </p:nvGrpSpPr>
        <p:grpSpPr>
          <a:xfrm>
            <a:off x="6434866" y="3145603"/>
            <a:ext cx="197195" cy="191173"/>
            <a:chOff x="1132761" y="1834255"/>
            <a:chExt cx="4367288" cy="4233894"/>
          </a:xfrm>
        </p:grpSpPr>
        <p:pic>
          <p:nvPicPr>
            <p:cNvPr id="113"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14" name="Picture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15" name="Group 114"/>
          <p:cNvGrpSpPr/>
          <p:nvPr/>
        </p:nvGrpSpPr>
        <p:grpSpPr>
          <a:xfrm>
            <a:off x="6318133" y="3291516"/>
            <a:ext cx="197195" cy="191173"/>
            <a:chOff x="1132761" y="1834255"/>
            <a:chExt cx="4367288" cy="4233894"/>
          </a:xfrm>
        </p:grpSpPr>
        <p:pic>
          <p:nvPicPr>
            <p:cNvPr id="116"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17" name="Picture 1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18" name="Group 117"/>
          <p:cNvGrpSpPr/>
          <p:nvPr/>
        </p:nvGrpSpPr>
        <p:grpSpPr>
          <a:xfrm>
            <a:off x="6348544" y="3480901"/>
            <a:ext cx="197195" cy="191173"/>
            <a:chOff x="1132761" y="1834255"/>
            <a:chExt cx="4367288" cy="4233894"/>
          </a:xfrm>
        </p:grpSpPr>
        <p:pic>
          <p:nvPicPr>
            <p:cNvPr id="119"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20" name="Picture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21" name="Group 120"/>
          <p:cNvGrpSpPr/>
          <p:nvPr/>
        </p:nvGrpSpPr>
        <p:grpSpPr>
          <a:xfrm>
            <a:off x="6434865" y="3422837"/>
            <a:ext cx="197195" cy="191173"/>
            <a:chOff x="1132761" y="1834255"/>
            <a:chExt cx="4367288" cy="4233894"/>
          </a:xfrm>
        </p:grpSpPr>
        <p:pic>
          <p:nvPicPr>
            <p:cNvPr id="122"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23" name="Picture 1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24" name="Group 123"/>
          <p:cNvGrpSpPr/>
          <p:nvPr/>
        </p:nvGrpSpPr>
        <p:grpSpPr>
          <a:xfrm>
            <a:off x="7003935" y="3627120"/>
            <a:ext cx="197195" cy="191173"/>
            <a:chOff x="1132761" y="1834255"/>
            <a:chExt cx="4367288" cy="4233894"/>
          </a:xfrm>
        </p:grpSpPr>
        <p:pic>
          <p:nvPicPr>
            <p:cNvPr id="125"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26" name="Picture 1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27" name="Group 126"/>
          <p:cNvGrpSpPr/>
          <p:nvPr/>
        </p:nvGrpSpPr>
        <p:grpSpPr>
          <a:xfrm>
            <a:off x="7908606" y="4619340"/>
            <a:ext cx="197195" cy="191173"/>
            <a:chOff x="1132761" y="1834255"/>
            <a:chExt cx="4367288" cy="4233894"/>
          </a:xfrm>
        </p:grpSpPr>
        <p:pic>
          <p:nvPicPr>
            <p:cNvPr id="128"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29" name="Picture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30" name="Group 129"/>
          <p:cNvGrpSpPr/>
          <p:nvPr/>
        </p:nvGrpSpPr>
        <p:grpSpPr>
          <a:xfrm>
            <a:off x="7179033" y="2737040"/>
            <a:ext cx="197195" cy="191173"/>
            <a:chOff x="1132761" y="1834255"/>
            <a:chExt cx="4367288" cy="4233894"/>
          </a:xfrm>
        </p:grpSpPr>
        <p:pic>
          <p:nvPicPr>
            <p:cNvPr id="131"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32" name="Picture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33" name="Group 132"/>
          <p:cNvGrpSpPr/>
          <p:nvPr/>
        </p:nvGrpSpPr>
        <p:grpSpPr>
          <a:xfrm>
            <a:off x="7380880" y="2807566"/>
            <a:ext cx="197195" cy="191173"/>
            <a:chOff x="1132761" y="1834255"/>
            <a:chExt cx="4367288" cy="4233894"/>
          </a:xfrm>
        </p:grpSpPr>
        <p:pic>
          <p:nvPicPr>
            <p:cNvPr id="134"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35" name="Picture 1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36" name="Group 135"/>
          <p:cNvGrpSpPr/>
          <p:nvPr/>
        </p:nvGrpSpPr>
        <p:grpSpPr>
          <a:xfrm>
            <a:off x="7643527" y="2807566"/>
            <a:ext cx="197195" cy="191173"/>
            <a:chOff x="1132761" y="1834255"/>
            <a:chExt cx="4367288" cy="4233894"/>
          </a:xfrm>
        </p:grpSpPr>
        <p:pic>
          <p:nvPicPr>
            <p:cNvPr id="137"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38" name="Picture 1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39" name="Group 138"/>
          <p:cNvGrpSpPr/>
          <p:nvPr/>
        </p:nvGrpSpPr>
        <p:grpSpPr>
          <a:xfrm>
            <a:off x="7293333" y="2997252"/>
            <a:ext cx="197195" cy="191173"/>
            <a:chOff x="1132761" y="1834255"/>
            <a:chExt cx="4367288" cy="4233894"/>
          </a:xfrm>
        </p:grpSpPr>
        <p:pic>
          <p:nvPicPr>
            <p:cNvPr id="140"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41" name="Picture 1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42" name="Group 141"/>
          <p:cNvGrpSpPr/>
          <p:nvPr/>
        </p:nvGrpSpPr>
        <p:grpSpPr>
          <a:xfrm>
            <a:off x="7380880" y="3099395"/>
            <a:ext cx="197195" cy="191173"/>
            <a:chOff x="1132761" y="1834255"/>
            <a:chExt cx="4367288" cy="4233894"/>
          </a:xfrm>
        </p:grpSpPr>
        <p:pic>
          <p:nvPicPr>
            <p:cNvPr id="143"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44" name="Picture 1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grpSp>
        <p:nvGrpSpPr>
          <p:cNvPr id="145" name="Group 144"/>
          <p:cNvGrpSpPr/>
          <p:nvPr/>
        </p:nvGrpSpPr>
        <p:grpSpPr>
          <a:xfrm>
            <a:off x="7132829" y="3157763"/>
            <a:ext cx="197195" cy="191173"/>
            <a:chOff x="1132761" y="1834255"/>
            <a:chExt cx="4367288" cy="4233894"/>
          </a:xfrm>
        </p:grpSpPr>
        <p:pic>
          <p:nvPicPr>
            <p:cNvPr id="146"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147" name="Picture 1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sp>
        <p:nvSpPr>
          <p:cNvPr id="155" name="Shape 1635"/>
          <p:cNvSpPr/>
          <p:nvPr/>
        </p:nvSpPr>
        <p:spPr>
          <a:xfrm>
            <a:off x="7963041" y="4580523"/>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B967"/>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56" name="Shape 1662"/>
          <p:cNvSpPr/>
          <p:nvPr/>
        </p:nvSpPr>
        <p:spPr>
          <a:xfrm>
            <a:off x="7886131" y="4595859"/>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A88FE"/>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57" name="Shape 1663"/>
          <p:cNvSpPr/>
          <p:nvPr/>
        </p:nvSpPr>
        <p:spPr>
          <a:xfrm>
            <a:off x="7845631" y="4666436"/>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FCCEA"/>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58" name="Shape 1664"/>
          <p:cNvSpPr/>
          <p:nvPr/>
        </p:nvSpPr>
        <p:spPr>
          <a:xfrm>
            <a:off x="7843406" y="480446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FCCEA"/>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59" name="Shape 1665"/>
          <p:cNvSpPr/>
          <p:nvPr/>
        </p:nvSpPr>
        <p:spPr>
          <a:xfrm>
            <a:off x="7901467" y="4757033"/>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9019"/>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61" name="Shape 1600"/>
          <p:cNvSpPr/>
          <p:nvPr/>
        </p:nvSpPr>
        <p:spPr>
          <a:xfrm>
            <a:off x="3215015" y="4607117"/>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62" name="Shape 1637"/>
          <p:cNvSpPr/>
          <p:nvPr/>
        </p:nvSpPr>
        <p:spPr>
          <a:xfrm>
            <a:off x="3738131" y="436579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9019"/>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63" name="Shape 1638"/>
          <p:cNvSpPr/>
          <p:nvPr/>
        </p:nvSpPr>
        <p:spPr>
          <a:xfrm>
            <a:off x="3653783" y="436579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64" name="Shape 1639"/>
          <p:cNvSpPr/>
          <p:nvPr/>
        </p:nvSpPr>
        <p:spPr>
          <a:xfrm>
            <a:off x="3611578" y="4453895"/>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A88FE"/>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68" name="Shape 1581"/>
          <p:cNvSpPr/>
          <p:nvPr/>
        </p:nvSpPr>
        <p:spPr>
          <a:xfrm>
            <a:off x="2239330" y="313598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A88FE"/>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69" name="Shape 1582"/>
          <p:cNvSpPr/>
          <p:nvPr/>
        </p:nvSpPr>
        <p:spPr>
          <a:xfrm>
            <a:off x="2020822" y="284656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70" name="Shape 1583"/>
          <p:cNvSpPr/>
          <p:nvPr/>
        </p:nvSpPr>
        <p:spPr>
          <a:xfrm>
            <a:off x="2181851" y="2932622"/>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B967"/>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71" name="Shape 1584"/>
          <p:cNvSpPr/>
          <p:nvPr/>
        </p:nvSpPr>
        <p:spPr>
          <a:xfrm>
            <a:off x="2181851" y="3076289"/>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9019"/>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72" name="Shape 1585"/>
          <p:cNvSpPr/>
          <p:nvPr/>
        </p:nvSpPr>
        <p:spPr>
          <a:xfrm>
            <a:off x="2051494" y="2721847"/>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73" name="Shape 1586"/>
          <p:cNvSpPr/>
          <p:nvPr/>
        </p:nvSpPr>
        <p:spPr>
          <a:xfrm>
            <a:off x="2097503" y="290390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4AC5"/>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74" name="Shape 1587"/>
          <p:cNvSpPr/>
          <p:nvPr/>
        </p:nvSpPr>
        <p:spPr>
          <a:xfrm>
            <a:off x="2239330" y="3004455"/>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E65F"/>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75" name="Shape 1588"/>
          <p:cNvSpPr/>
          <p:nvPr/>
        </p:nvSpPr>
        <p:spPr>
          <a:xfrm>
            <a:off x="2022123" y="2934743"/>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FCCEA"/>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77" name="Shape 1618"/>
          <p:cNvSpPr/>
          <p:nvPr/>
        </p:nvSpPr>
        <p:spPr>
          <a:xfrm>
            <a:off x="2625059" y="294598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78" name="Shape 1619"/>
          <p:cNvSpPr/>
          <p:nvPr/>
        </p:nvSpPr>
        <p:spPr>
          <a:xfrm>
            <a:off x="2667233" y="2721847"/>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79" name="Shape 1620"/>
          <p:cNvSpPr/>
          <p:nvPr/>
        </p:nvSpPr>
        <p:spPr>
          <a:xfrm>
            <a:off x="2789922" y="2721847"/>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0" name="Shape 1621"/>
          <p:cNvSpPr/>
          <p:nvPr/>
        </p:nvSpPr>
        <p:spPr>
          <a:xfrm>
            <a:off x="2789922" y="2853584"/>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1" name="Shape 1628"/>
          <p:cNvSpPr/>
          <p:nvPr/>
        </p:nvSpPr>
        <p:spPr>
          <a:xfrm>
            <a:off x="2544545" y="2971273"/>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B967"/>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2" name="Shape 1629"/>
          <p:cNvSpPr/>
          <p:nvPr/>
        </p:nvSpPr>
        <p:spPr>
          <a:xfrm>
            <a:off x="2615095" y="2672695"/>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B967"/>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3" name="Shape 1630"/>
          <p:cNvSpPr/>
          <p:nvPr/>
        </p:nvSpPr>
        <p:spPr>
          <a:xfrm>
            <a:off x="3012144" y="2771339"/>
            <a:ext cx="73061"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B967"/>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4" name="Shape 1631"/>
          <p:cNvSpPr/>
          <p:nvPr/>
        </p:nvSpPr>
        <p:spPr>
          <a:xfrm>
            <a:off x="3092658" y="2723696"/>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B967"/>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5" name="Shape 1632"/>
          <p:cNvSpPr/>
          <p:nvPr/>
        </p:nvSpPr>
        <p:spPr>
          <a:xfrm>
            <a:off x="2873240" y="2793574"/>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6" name="Shape 1636"/>
          <p:cNvSpPr/>
          <p:nvPr/>
        </p:nvSpPr>
        <p:spPr>
          <a:xfrm>
            <a:off x="2825966" y="3189578"/>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9019"/>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7" name="Shape 1640"/>
          <p:cNvSpPr/>
          <p:nvPr/>
        </p:nvSpPr>
        <p:spPr>
          <a:xfrm>
            <a:off x="2450232" y="313598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8" name="Shape 1641"/>
          <p:cNvSpPr/>
          <p:nvPr/>
        </p:nvSpPr>
        <p:spPr>
          <a:xfrm>
            <a:off x="2394656" y="3083958"/>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FCCEA"/>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89" name="Shape 1642"/>
          <p:cNvSpPr/>
          <p:nvPr/>
        </p:nvSpPr>
        <p:spPr>
          <a:xfrm>
            <a:off x="2638646" y="2595798"/>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FCCEA"/>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90" name="Shape 1643"/>
          <p:cNvSpPr/>
          <p:nvPr/>
        </p:nvSpPr>
        <p:spPr>
          <a:xfrm>
            <a:off x="2716276" y="255315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91" name="Shape 1644"/>
          <p:cNvSpPr/>
          <p:nvPr/>
        </p:nvSpPr>
        <p:spPr>
          <a:xfrm>
            <a:off x="2907522" y="2934743"/>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9019"/>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92" name="Shape 1645"/>
          <p:cNvSpPr/>
          <p:nvPr/>
        </p:nvSpPr>
        <p:spPr>
          <a:xfrm>
            <a:off x="2865572" y="2872443"/>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A88FE"/>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93" name="Shape 1646"/>
          <p:cNvSpPr/>
          <p:nvPr/>
        </p:nvSpPr>
        <p:spPr>
          <a:xfrm>
            <a:off x="2943328" y="2759852"/>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4AC5"/>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94" name="Shape 1647"/>
          <p:cNvSpPr/>
          <p:nvPr/>
        </p:nvSpPr>
        <p:spPr>
          <a:xfrm>
            <a:off x="3037469" y="2839095"/>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FCCEA"/>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98" name="Shape 1622"/>
          <p:cNvSpPr/>
          <p:nvPr/>
        </p:nvSpPr>
        <p:spPr>
          <a:xfrm>
            <a:off x="4611722" y="239835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199" name="Shape 1623"/>
          <p:cNvSpPr/>
          <p:nvPr/>
        </p:nvSpPr>
        <p:spPr>
          <a:xfrm>
            <a:off x="4765082" y="2567047"/>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00" name="Shape 1624"/>
          <p:cNvSpPr/>
          <p:nvPr/>
        </p:nvSpPr>
        <p:spPr>
          <a:xfrm>
            <a:off x="5272451" y="2225819"/>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01" name="Shape 1633"/>
          <p:cNvSpPr/>
          <p:nvPr/>
        </p:nvSpPr>
        <p:spPr>
          <a:xfrm>
            <a:off x="4683365" y="2567047"/>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B967"/>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02" name="Shape 1648"/>
          <p:cNvSpPr/>
          <p:nvPr/>
        </p:nvSpPr>
        <p:spPr>
          <a:xfrm>
            <a:off x="4611722" y="2471737"/>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FCCEA"/>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03" name="Shape 1649"/>
          <p:cNvSpPr/>
          <p:nvPr/>
        </p:nvSpPr>
        <p:spPr>
          <a:xfrm>
            <a:off x="4600092" y="2535116"/>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04" name="Shape 1650"/>
          <p:cNvSpPr/>
          <p:nvPr/>
        </p:nvSpPr>
        <p:spPr>
          <a:xfrm>
            <a:off x="4634861" y="2615405"/>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9019"/>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05" name="Shape 1651"/>
          <p:cNvSpPr/>
          <p:nvPr/>
        </p:nvSpPr>
        <p:spPr>
          <a:xfrm>
            <a:off x="4821257" y="2482548"/>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4AC5"/>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06" name="Shape 1652"/>
          <p:cNvSpPr/>
          <p:nvPr/>
        </p:nvSpPr>
        <p:spPr>
          <a:xfrm>
            <a:off x="4930073" y="262105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4AC5"/>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07" name="Shape 1653"/>
          <p:cNvSpPr/>
          <p:nvPr/>
        </p:nvSpPr>
        <p:spPr>
          <a:xfrm>
            <a:off x="4891390" y="2471737"/>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09" name="Shape 1626"/>
          <p:cNvSpPr/>
          <p:nvPr/>
        </p:nvSpPr>
        <p:spPr>
          <a:xfrm>
            <a:off x="7048018" y="3206684"/>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10" name="Shape 1627"/>
          <p:cNvSpPr/>
          <p:nvPr/>
        </p:nvSpPr>
        <p:spPr>
          <a:xfrm>
            <a:off x="7279170" y="3174497"/>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11" name="Shape 1634"/>
          <p:cNvSpPr/>
          <p:nvPr/>
        </p:nvSpPr>
        <p:spPr>
          <a:xfrm>
            <a:off x="7084549" y="3137504"/>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B967"/>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12" name="Shape 1658"/>
          <p:cNvSpPr/>
          <p:nvPr/>
        </p:nvSpPr>
        <p:spPr>
          <a:xfrm>
            <a:off x="7092216" y="3268234"/>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13" name="Shape 1659"/>
          <p:cNvSpPr/>
          <p:nvPr/>
        </p:nvSpPr>
        <p:spPr>
          <a:xfrm>
            <a:off x="7166524" y="3107152"/>
            <a:ext cx="73061"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4AC5"/>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15" name="Shape 1660"/>
          <p:cNvSpPr/>
          <p:nvPr/>
        </p:nvSpPr>
        <p:spPr>
          <a:xfrm>
            <a:off x="7632806" y="290440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4AC5"/>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16" name="Shape 1661"/>
          <p:cNvSpPr/>
          <p:nvPr/>
        </p:nvSpPr>
        <p:spPr>
          <a:xfrm>
            <a:off x="7699106" y="2931021"/>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A88FE"/>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18" name="Shape 1625"/>
          <p:cNvSpPr/>
          <p:nvPr/>
        </p:nvSpPr>
        <p:spPr>
          <a:xfrm>
            <a:off x="6980222" y="3783411"/>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19" name="Shape 1654"/>
          <p:cNvSpPr/>
          <p:nvPr/>
        </p:nvSpPr>
        <p:spPr>
          <a:xfrm>
            <a:off x="7120895" y="3708293"/>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20" name="Shape 1655"/>
          <p:cNvSpPr/>
          <p:nvPr/>
        </p:nvSpPr>
        <p:spPr>
          <a:xfrm>
            <a:off x="7072818" y="3624521"/>
            <a:ext cx="73061"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FCCEA"/>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21" name="Shape 1656"/>
          <p:cNvSpPr/>
          <p:nvPr/>
        </p:nvSpPr>
        <p:spPr>
          <a:xfrm>
            <a:off x="6987420" y="3624521"/>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4AC5"/>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22" name="Shape 1657"/>
          <p:cNvSpPr/>
          <p:nvPr/>
        </p:nvSpPr>
        <p:spPr>
          <a:xfrm>
            <a:off x="6945715" y="3703616"/>
            <a:ext cx="73061"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A88FE"/>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23" name="Shape 1550"/>
          <p:cNvSpPr/>
          <p:nvPr/>
        </p:nvSpPr>
        <p:spPr>
          <a:xfrm>
            <a:off x="723430" y="3991081"/>
            <a:ext cx="1372748" cy="14458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defTabSz="309563">
              <a:lnSpc>
                <a:spcPct val="90000"/>
              </a:lnSpc>
              <a:defRPr sz="1800" b="0">
                <a:solidFill>
                  <a:srgbClr val="000000"/>
                </a:solidFill>
              </a:defRPr>
            </a:pPr>
            <a:r>
              <a:rPr sz="938" b="1" dirty="0">
                <a:solidFill>
                  <a:srgbClr val="7F7F7F"/>
                </a:solidFill>
              </a:rPr>
              <a:t>Aryaka</a:t>
            </a:r>
          </a:p>
          <a:p>
            <a:pPr defTabSz="309563">
              <a:lnSpc>
                <a:spcPct val="90000"/>
              </a:lnSpc>
              <a:defRPr sz="1800" b="0">
                <a:solidFill>
                  <a:srgbClr val="000000"/>
                </a:solidFill>
              </a:defRPr>
            </a:pPr>
            <a:r>
              <a:rPr sz="938" b="1" dirty="0">
                <a:solidFill>
                  <a:srgbClr val="7F7F7F"/>
                </a:solidFill>
              </a:rPr>
              <a:t>Amazon Web Services</a:t>
            </a:r>
          </a:p>
          <a:p>
            <a:pPr defTabSz="309563">
              <a:lnSpc>
                <a:spcPct val="90000"/>
              </a:lnSpc>
              <a:defRPr sz="1800" b="0">
                <a:solidFill>
                  <a:srgbClr val="000000"/>
                </a:solidFill>
              </a:defRPr>
            </a:pPr>
            <a:r>
              <a:rPr sz="938" b="1" dirty="0">
                <a:solidFill>
                  <a:srgbClr val="7F7F7F"/>
                </a:solidFill>
              </a:rPr>
              <a:t>Google Apps</a:t>
            </a:r>
          </a:p>
          <a:p>
            <a:pPr defTabSz="309563">
              <a:lnSpc>
                <a:spcPct val="90000"/>
              </a:lnSpc>
              <a:defRPr sz="1800" b="0">
                <a:solidFill>
                  <a:srgbClr val="000000"/>
                </a:solidFill>
              </a:defRPr>
            </a:pPr>
            <a:r>
              <a:rPr sz="938" b="1" dirty="0">
                <a:solidFill>
                  <a:srgbClr val="7F7F7F"/>
                </a:solidFill>
              </a:rPr>
              <a:t>Rackspace</a:t>
            </a:r>
          </a:p>
          <a:p>
            <a:pPr defTabSz="309563">
              <a:lnSpc>
                <a:spcPct val="90000"/>
              </a:lnSpc>
              <a:defRPr sz="1800" b="0">
                <a:solidFill>
                  <a:srgbClr val="000000"/>
                </a:solidFill>
              </a:defRPr>
            </a:pPr>
            <a:r>
              <a:rPr sz="938" b="1" dirty="0">
                <a:solidFill>
                  <a:srgbClr val="7F7F7F"/>
                </a:solidFill>
              </a:rPr>
              <a:t>Terremark</a:t>
            </a:r>
          </a:p>
          <a:p>
            <a:pPr defTabSz="309563">
              <a:lnSpc>
                <a:spcPct val="90000"/>
              </a:lnSpc>
              <a:defRPr sz="1800" b="0">
                <a:solidFill>
                  <a:srgbClr val="000000"/>
                </a:solidFill>
              </a:defRPr>
            </a:pPr>
            <a:r>
              <a:rPr sz="938" b="1" dirty="0">
                <a:solidFill>
                  <a:srgbClr val="7F7F7F"/>
                </a:solidFill>
              </a:rPr>
              <a:t>Office 365</a:t>
            </a:r>
          </a:p>
          <a:p>
            <a:pPr defTabSz="309563">
              <a:lnSpc>
                <a:spcPct val="90000"/>
              </a:lnSpc>
              <a:defRPr sz="1800" b="0">
                <a:solidFill>
                  <a:srgbClr val="000000"/>
                </a:solidFill>
              </a:defRPr>
            </a:pPr>
            <a:r>
              <a:rPr sz="938" b="1" dirty="0">
                <a:solidFill>
                  <a:srgbClr val="7F7F7F"/>
                </a:solidFill>
              </a:rPr>
              <a:t>SalesForce</a:t>
            </a:r>
          </a:p>
          <a:p>
            <a:pPr defTabSz="309563">
              <a:lnSpc>
                <a:spcPct val="90000"/>
              </a:lnSpc>
              <a:defRPr sz="1800" b="0">
                <a:solidFill>
                  <a:srgbClr val="000000"/>
                </a:solidFill>
              </a:defRPr>
            </a:pPr>
            <a:r>
              <a:rPr sz="938" b="1" dirty="0">
                <a:solidFill>
                  <a:srgbClr val="7F7F7F"/>
                </a:solidFill>
              </a:rPr>
              <a:t>NetSuite</a:t>
            </a:r>
          </a:p>
          <a:p>
            <a:pPr defTabSz="309563">
              <a:lnSpc>
                <a:spcPct val="90000"/>
              </a:lnSpc>
              <a:defRPr sz="1800" b="0">
                <a:solidFill>
                  <a:srgbClr val="000000"/>
                </a:solidFill>
              </a:defRPr>
            </a:pPr>
            <a:r>
              <a:rPr sz="938" b="1" dirty="0">
                <a:solidFill>
                  <a:srgbClr val="7F7F7F"/>
                </a:solidFill>
              </a:rPr>
              <a:t>Microsoft Azure</a:t>
            </a:r>
          </a:p>
        </p:txBody>
      </p:sp>
      <p:sp>
        <p:nvSpPr>
          <p:cNvPr id="224" name="Shape 1551"/>
          <p:cNvSpPr/>
          <p:nvPr/>
        </p:nvSpPr>
        <p:spPr>
          <a:xfrm>
            <a:off x="581497" y="4293884"/>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A88FE"/>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25" name="Shape 1552"/>
          <p:cNvSpPr/>
          <p:nvPr/>
        </p:nvSpPr>
        <p:spPr>
          <a:xfrm>
            <a:off x="581497" y="4415222"/>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52FC0"/>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26" name="Shape 1553"/>
          <p:cNvSpPr/>
          <p:nvPr/>
        </p:nvSpPr>
        <p:spPr>
          <a:xfrm>
            <a:off x="581497" y="4546469"/>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B967"/>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27" name="Shape 1554"/>
          <p:cNvSpPr/>
          <p:nvPr/>
        </p:nvSpPr>
        <p:spPr>
          <a:xfrm>
            <a:off x="581497" y="4682261"/>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9019"/>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28" name="Shape 1555"/>
          <p:cNvSpPr/>
          <p:nvPr/>
        </p:nvSpPr>
        <p:spPr>
          <a:xfrm>
            <a:off x="581497" y="4808143"/>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29" name="Shape 1556"/>
          <p:cNvSpPr/>
          <p:nvPr/>
        </p:nvSpPr>
        <p:spPr>
          <a:xfrm>
            <a:off x="581497" y="4939390"/>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4AC5"/>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30" name="Shape 1557"/>
          <p:cNvSpPr/>
          <p:nvPr/>
        </p:nvSpPr>
        <p:spPr>
          <a:xfrm>
            <a:off x="581497" y="5070638"/>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E65F"/>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31" name="Shape 1558"/>
          <p:cNvSpPr/>
          <p:nvPr/>
        </p:nvSpPr>
        <p:spPr>
          <a:xfrm>
            <a:off x="581497" y="5201884"/>
            <a:ext cx="73062" cy="73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FCCEA"/>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32" name="Shape 1590"/>
          <p:cNvSpPr/>
          <p:nvPr/>
        </p:nvSpPr>
        <p:spPr>
          <a:xfrm>
            <a:off x="573829" y="4144178"/>
            <a:ext cx="88398" cy="883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FF2600"/>
            </a:solidFill>
            <a:miter lim="400000"/>
          </a:ln>
        </p:spPr>
        <p:txBody>
          <a:bodyPr lIns="0" tIns="0" rIns="0" bIns="0" anchor="ctr"/>
          <a:lstStyle/>
          <a:p>
            <a:pPr lvl="0">
              <a:defRPr sz="2400" b="0">
                <a:solidFill>
                  <a:srgbClr val="FFFFFF"/>
                </a:solidFill>
                <a:latin typeface="+mn-lt"/>
                <a:ea typeface="+mn-ea"/>
                <a:cs typeface="+mn-cs"/>
                <a:sym typeface="Helvetica Light"/>
              </a:defRPr>
            </a:pPr>
            <a:endParaRPr sz="900"/>
          </a:p>
        </p:txBody>
      </p:sp>
      <p:sp>
        <p:nvSpPr>
          <p:cNvPr id="233" name="TextBox 232"/>
          <p:cNvSpPr txBox="1"/>
          <p:nvPr/>
        </p:nvSpPr>
        <p:spPr>
          <a:xfrm>
            <a:off x="403729" y="3910273"/>
            <a:ext cx="1404730" cy="253916"/>
          </a:xfrm>
          <a:prstGeom prst="rect">
            <a:avLst/>
          </a:prstGeom>
          <a:noFill/>
        </p:spPr>
        <p:txBody>
          <a:bodyPr wrap="square" rtlCol="0">
            <a:spAutoFit/>
          </a:bodyPr>
          <a:lstStyle/>
          <a:p>
            <a:pPr algn="ctr"/>
            <a:r>
              <a:rPr lang="en-US" sz="1050" b="1" dirty="0">
                <a:solidFill>
                  <a:srgbClr val="2CA397"/>
                </a:solidFill>
              </a:rPr>
              <a:t>Example SaaS App’s</a:t>
            </a:r>
          </a:p>
        </p:txBody>
      </p:sp>
      <p:grpSp>
        <p:nvGrpSpPr>
          <p:cNvPr id="234" name="Group 233"/>
          <p:cNvGrpSpPr/>
          <p:nvPr/>
        </p:nvGrpSpPr>
        <p:grpSpPr>
          <a:xfrm>
            <a:off x="533893" y="4102835"/>
            <a:ext cx="182732" cy="177152"/>
            <a:chOff x="1132761" y="1834255"/>
            <a:chExt cx="4367288" cy="4233894"/>
          </a:xfrm>
        </p:grpSpPr>
        <p:pic>
          <p:nvPicPr>
            <p:cNvPr id="235" name="pasted-image.pdf"/>
            <p:cNvPicPr/>
            <p:nvPr/>
          </p:nvPicPr>
          <p:blipFill>
            <a:blip r:embed="rId3">
              <a:grayscl/>
              <a:extLst/>
            </a:blip>
            <a:stretch>
              <a:fillRect/>
            </a:stretch>
          </p:blipFill>
          <p:spPr>
            <a:xfrm>
              <a:off x="1132761" y="1834255"/>
              <a:ext cx="4367288" cy="4233894"/>
            </a:xfrm>
            <a:prstGeom prst="rect">
              <a:avLst/>
            </a:prstGeom>
            <a:ln w="12700">
              <a:miter lim="400000"/>
            </a:ln>
            <a:effectLst>
              <a:outerShdw blurRad="324126" dir="3600000" rotWithShape="0">
                <a:srgbClr val="000000">
                  <a:alpha val="26221"/>
                </a:srgbClr>
              </a:outerShdw>
            </a:effectLst>
          </p:spPr>
        </p:pic>
        <p:pic>
          <p:nvPicPr>
            <p:cNvPr id="236" name="Picture 2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9866" y="3424779"/>
              <a:ext cx="2513077" cy="1013272"/>
            </a:xfrm>
            <a:prstGeom prst="rect">
              <a:avLst/>
            </a:prstGeom>
          </p:spPr>
        </p:pic>
      </p:grpSp>
      <p:sp>
        <p:nvSpPr>
          <p:cNvPr id="176"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1866336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110"/>
          <p:cNvSpPr/>
          <p:nvPr/>
        </p:nvSpPr>
        <p:spPr>
          <a:xfrm>
            <a:off x="2059775" y="4693547"/>
            <a:ext cx="5094986" cy="276999"/>
          </a:xfrm>
          <a:prstGeom prst="rect">
            <a:avLst/>
          </a:prstGeom>
          <a:solidFill>
            <a:srgbClr val="24A296"/>
          </a:solidFill>
        </p:spPr>
        <p:txBody>
          <a:bodyPr wrap="none" lIns="68580" tIns="34290" rIns="68580" bIns="34290">
            <a:spAutoFit/>
          </a:bodyPr>
          <a:lstStyle/>
          <a:p>
            <a:pPr algn="ctr" defTabSz="685800">
              <a:defRPr/>
            </a:pPr>
            <a:r>
              <a:rPr lang="en-US" sz="1350" b="1" kern="0" dirty="0">
                <a:ln w="0"/>
                <a:solidFill>
                  <a:schemeClr val="bg1"/>
                </a:solidFill>
                <a:latin typeface="Segoe UI" panose="020B0502040204020203" pitchFamily="34" charset="0"/>
                <a:ea typeface="Segoe UI" panose="020B0502040204020203" pitchFamily="34" charset="0"/>
                <a:cs typeface="Segoe UI" panose="020B0502040204020203" pitchFamily="34" charset="0"/>
              </a:rPr>
              <a:t>ARYAKA SMART SOFTWARE DEFINED NETWORK PLATFORM</a:t>
            </a:r>
          </a:p>
        </p:txBody>
      </p:sp>
      <p:sp>
        <p:nvSpPr>
          <p:cNvPr id="17" name="Title 1"/>
          <p:cNvSpPr txBox="1">
            <a:spLocks/>
          </p:cNvSpPr>
          <p:nvPr/>
        </p:nvSpPr>
        <p:spPr>
          <a:xfrm>
            <a:off x="0" y="1570487"/>
            <a:ext cx="9144000" cy="37988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b="1" i="0" kern="1200" cap="all" baseline="0">
                <a:solidFill>
                  <a:srgbClr val="2CA397"/>
                </a:solidFill>
                <a:latin typeface="Segoe UI" panose="020B0502040204020203" pitchFamily="34" charset="0"/>
                <a:ea typeface="+mj-ea"/>
                <a:cs typeface="+mj-cs"/>
              </a:defRPr>
            </a:lvl1pPr>
          </a:lstStyle>
          <a:p>
            <a:pPr defTabSz="685800">
              <a:defRPr/>
            </a:pPr>
            <a:r>
              <a:rPr lang="en-US" sz="2700" b="0" dirty="0">
                <a:latin typeface="+mn-lt"/>
                <a:ea typeface="Segoe UI" panose="020B0502040204020203" pitchFamily="34" charset="0"/>
                <a:cs typeface="Segoe UI" panose="020B0502040204020203" pitchFamily="34" charset="0"/>
              </a:rPr>
              <a:t>SMART, Software-defined </a:t>
            </a:r>
          </a:p>
          <a:p>
            <a:pPr defTabSz="685800">
              <a:defRPr/>
            </a:pPr>
            <a:r>
              <a:rPr lang="en-US" sz="2100" b="0" dirty="0">
                <a:solidFill>
                  <a:srgbClr val="7F7F7F"/>
                </a:solidFill>
                <a:latin typeface="+mn-lt"/>
                <a:ea typeface="Segoe UI" panose="020B0502040204020203" pitchFamily="34" charset="0"/>
                <a:cs typeface="Segoe UI" panose="020B0502040204020203" pitchFamily="34" charset="0"/>
              </a:rPr>
              <a:t>GLOBAL network platform</a:t>
            </a:r>
          </a:p>
        </p:txBody>
      </p:sp>
      <p:sp>
        <p:nvSpPr>
          <p:cNvPr id="19" name="Slide Number Placeholder 4"/>
          <p:cNvSpPr>
            <a:spLocks noGrp="1"/>
          </p:cNvSpPr>
          <p:nvPr>
            <p:ph type="sldNum" sz="quarter" idx="4"/>
          </p:nvPr>
        </p:nvSpPr>
        <p:spPr>
          <a:xfrm>
            <a:off x="6822369" y="5657643"/>
            <a:ext cx="2057400" cy="273844"/>
          </a:xfrm>
        </p:spPr>
        <p:txBody>
          <a:bodyPr/>
          <a:lstStyle/>
          <a:p>
            <a:pPr defTabSz="685800">
              <a:defRPr/>
            </a:pPr>
            <a:fld id="{37BBBFC0-A965-4270-8B96-767484127842}" type="slidenum">
              <a:rPr lang="en-US" sz="1350" kern="0">
                <a:solidFill>
                  <a:sysClr val="windowText" lastClr="000000"/>
                </a:solidFill>
                <a:latin typeface="Segoe UI" panose="020B0502040204020203" pitchFamily="34" charset="0"/>
                <a:ea typeface="Segoe UI" panose="020B0502040204020203" pitchFamily="34" charset="0"/>
                <a:cs typeface="Segoe UI" panose="020B0502040204020203" pitchFamily="34" charset="0"/>
              </a:rPr>
              <a:pPr defTabSz="685800">
                <a:defRPr/>
              </a:pPr>
              <a:t>38</a:t>
            </a:fld>
            <a:endParaRPr lang="en-US" sz="1350" kern="0" dirty="0">
              <a:solidFill>
                <a:sysClr val="windowText" lastClr="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44" name="Rounded Rectangle 115"/>
          <p:cNvSpPr/>
          <p:nvPr/>
        </p:nvSpPr>
        <p:spPr>
          <a:xfrm rot="5400000">
            <a:off x="3921037" y="-75956"/>
            <a:ext cx="1301927" cy="8972550"/>
          </a:xfrm>
          <a:prstGeom prst="roundRect">
            <a:avLst>
              <a:gd name="adj" fmla="val 0"/>
            </a:avLst>
          </a:prstGeom>
          <a:solidFill>
            <a:srgbClr val="FFFFFF"/>
          </a:solidFill>
          <a:ln w="1905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kern="0">
              <a:solidFill>
                <a:sysClr val="windowText" lastClr="000000"/>
              </a:solidFill>
              <a:latin typeface="Segoe UI Semibold" panose="020B0702040204020203" pitchFamily="34" charset="0"/>
              <a:ea typeface="Segoe UI" panose="020B0502040204020203" pitchFamily="34" charset="0"/>
              <a:cs typeface="Segoe UI" panose="020B0502040204020203" pitchFamily="34" charset="0"/>
            </a:endParaRPr>
          </a:p>
        </p:txBody>
      </p:sp>
      <p:sp>
        <p:nvSpPr>
          <p:cNvPr id="45" name="Rounded Rectangle 109"/>
          <p:cNvSpPr/>
          <p:nvPr/>
        </p:nvSpPr>
        <p:spPr>
          <a:xfrm>
            <a:off x="827214" y="3839478"/>
            <a:ext cx="7548317" cy="323536"/>
          </a:xfrm>
          <a:prstGeom prst="roundRect">
            <a:avLst>
              <a:gd name="adj" fmla="val 0"/>
            </a:avLst>
          </a:prstGeom>
          <a:solidFill>
            <a:srgbClr val="2EA397"/>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kern="0">
              <a:solidFill>
                <a:sysClr val="windowText" lastClr="000000"/>
              </a:solidFill>
              <a:latin typeface="Segoe UI Semibold" panose="020B0702040204020203" pitchFamily="34" charset="0"/>
              <a:ea typeface="Segoe UI" panose="020B0502040204020203" pitchFamily="34" charset="0"/>
              <a:cs typeface="Segoe UI" panose="020B0502040204020203" pitchFamily="34" charset="0"/>
            </a:endParaRPr>
          </a:p>
        </p:txBody>
      </p:sp>
      <p:sp>
        <p:nvSpPr>
          <p:cNvPr id="46" name="Rectangle 110"/>
          <p:cNvSpPr/>
          <p:nvPr/>
        </p:nvSpPr>
        <p:spPr>
          <a:xfrm>
            <a:off x="832218" y="3861688"/>
            <a:ext cx="7538573" cy="300082"/>
          </a:xfrm>
          <a:prstGeom prst="rect">
            <a:avLst/>
          </a:prstGeom>
          <a:noFill/>
        </p:spPr>
        <p:txBody>
          <a:bodyPr wrap="square" lIns="68580" tIns="34290" rIns="68580" bIns="34290">
            <a:spAutoFit/>
          </a:bodyPr>
          <a:lstStyle/>
          <a:p>
            <a:pPr algn="ctr" defTabSz="685800">
              <a:defRPr/>
            </a:pPr>
            <a:r>
              <a:rPr lang="en-US" sz="1500" b="1" kern="0" dirty="0">
                <a:ln w="0"/>
                <a:solidFill>
                  <a:schemeClr val="bg1"/>
                </a:solidFill>
                <a:ea typeface="Segoe UI" panose="020B0502040204020203" pitchFamily="34" charset="0"/>
                <a:cs typeface="Segoe UI" panose="020B0502040204020203" pitchFamily="34" charset="0"/>
              </a:rPr>
              <a:t>FULLY MANAGED SERVICE</a:t>
            </a:r>
          </a:p>
        </p:txBody>
      </p:sp>
      <p:grpSp>
        <p:nvGrpSpPr>
          <p:cNvPr id="47" name="Group 111"/>
          <p:cNvGrpSpPr/>
          <p:nvPr/>
        </p:nvGrpSpPr>
        <p:grpSpPr>
          <a:xfrm>
            <a:off x="824897" y="4220304"/>
            <a:ext cx="7550635" cy="358220"/>
            <a:chOff x="538969" y="5024193"/>
            <a:chExt cx="8423875" cy="1060649"/>
          </a:xfrm>
          <a:solidFill>
            <a:schemeClr val="bg1"/>
          </a:solidFill>
        </p:grpSpPr>
        <p:sp>
          <p:nvSpPr>
            <p:cNvPr id="48" name="Rounded Rectangle 112"/>
            <p:cNvSpPr/>
            <p:nvPr/>
          </p:nvSpPr>
          <p:spPr>
            <a:xfrm>
              <a:off x="538969" y="5047055"/>
              <a:ext cx="2679931" cy="1037784"/>
            </a:xfrm>
            <a:prstGeom prst="roundRect">
              <a:avLst>
                <a:gd name="adj" fmla="val 0"/>
              </a:avLst>
            </a:prstGeom>
            <a:solidFill>
              <a:srgbClr val="2EA397"/>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kern="0">
                <a:solidFill>
                  <a:sysClr val="windowText" lastClr="000000"/>
                </a:solidFill>
                <a:latin typeface="Segoe UI Semibold" panose="020B0702040204020203" pitchFamily="34" charset="0"/>
                <a:ea typeface="Segoe UI" panose="020B0502040204020203" pitchFamily="34" charset="0"/>
                <a:cs typeface="Segoe UI" panose="020B0502040204020203" pitchFamily="34" charset="0"/>
              </a:endParaRPr>
            </a:p>
          </p:txBody>
        </p:sp>
        <p:sp>
          <p:nvSpPr>
            <p:cNvPr id="49" name="Rounded Rectangle 113"/>
            <p:cNvSpPr/>
            <p:nvPr/>
          </p:nvSpPr>
          <p:spPr>
            <a:xfrm>
              <a:off x="3292338" y="5047056"/>
              <a:ext cx="2799820" cy="1037786"/>
            </a:xfrm>
            <a:prstGeom prst="roundRect">
              <a:avLst>
                <a:gd name="adj" fmla="val 0"/>
              </a:avLst>
            </a:prstGeom>
            <a:solidFill>
              <a:srgbClr val="2EA397"/>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kern="0">
                <a:solidFill>
                  <a:sysClr val="windowText" lastClr="000000"/>
                </a:solidFill>
                <a:latin typeface="Segoe UI Semibold" panose="020B0702040204020203" pitchFamily="34" charset="0"/>
                <a:ea typeface="Segoe UI" panose="020B0502040204020203" pitchFamily="34" charset="0"/>
                <a:cs typeface="Segoe UI" panose="020B0502040204020203" pitchFamily="34" charset="0"/>
              </a:endParaRPr>
            </a:p>
          </p:txBody>
        </p:sp>
        <p:sp>
          <p:nvSpPr>
            <p:cNvPr id="50" name="Rounded Rectangle 114"/>
            <p:cNvSpPr/>
            <p:nvPr/>
          </p:nvSpPr>
          <p:spPr>
            <a:xfrm>
              <a:off x="6195123" y="5024193"/>
              <a:ext cx="2767721" cy="1037785"/>
            </a:xfrm>
            <a:prstGeom prst="roundRect">
              <a:avLst>
                <a:gd name="adj" fmla="val 0"/>
              </a:avLst>
            </a:prstGeom>
            <a:solidFill>
              <a:srgbClr val="2EA397"/>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kern="0">
                <a:solidFill>
                  <a:sysClr val="windowText" lastClr="000000"/>
                </a:solidFill>
                <a:latin typeface="Segoe UI Semibold" panose="020B0702040204020203" pitchFamily="34" charset="0"/>
                <a:ea typeface="Segoe UI" panose="020B0502040204020203" pitchFamily="34" charset="0"/>
                <a:cs typeface="Segoe UI" panose="020B0502040204020203" pitchFamily="34" charset="0"/>
              </a:endParaRPr>
            </a:p>
          </p:txBody>
        </p:sp>
      </p:grpSp>
      <p:sp>
        <p:nvSpPr>
          <p:cNvPr id="51" name="Rectangle 117"/>
          <p:cNvSpPr/>
          <p:nvPr/>
        </p:nvSpPr>
        <p:spPr>
          <a:xfrm rot="16200000">
            <a:off x="8068948" y="4187521"/>
            <a:ext cx="1295102" cy="43858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algn="ctr" defTabSz="685800">
              <a:defRPr/>
            </a:pPr>
            <a:r>
              <a:rPr lang="en-US" sz="1200" b="1" kern="0" dirty="0">
                <a:ln w="0"/>
                <a:solidFill>
                  <a:srgbClr val="2EA397"/>
                </a:solidFill>
                <a:ea typeface="Segoe UI" panose="020B0502040204020203" pitchFamily="34" charset="0"/>
                <a:cs typeface="Segoe UI" panose="020B0502040204020203" pitchFamily="34" charset="0"/>
              </a:rPr>
              <a:t>MULTI-LAYER SECURITY</a:t>
            </a:r>
          </a:p>
        </p:txBody>
      </p:sp>
      <p:sp>
        <p:nvSpPr>
          <p:cNvPr id="52" name="Rectangle 118"/>
          <p:cNvSpPr/>
          <p:nvPr/>
        </p:nvSpPr>
        <p:spPr>
          <a:xfrm>
            <a:off x="824897" y="4249181"/>
            <a:ext cx="2387358" cy="300082"/>
          </a:xfrm>
          <a:prstGeom prst="rect">
            <a:avLst/>
          </a:prstGeom>
          <a:noFill/>
        </p:spPr>
        <p:txBody>
          <a:bodyPr wrap="square" lIns="68580" tIns="34290" rIns="68580" bIns="34290">
            <a:spAutoFit/>
          </a:bodyPr>
          <a:lstStyle/>
          <a:p>
            <a:pPr algn="ctr" defTabSz="685800">
              <a:defRPr/>
            </a:pPr>
            <a:r>
              <a:rPr lang="en-US" sz="1500" b="1" kern="0" dirty="0">
                <a:ln w="0"/>
                <a:solidFill>
                  <a:schemeClr val="bg1"/>
                </a:solidFill>
                <a:ea typeface="Segoe UI" panose="020B0502040204020203" pitchFamily="34" charset="0"/>
                <a:cs typeface="Segoe UI" panose="020B0502040204020203" pitchFamily="34" charset="0"/>
              </a:rPr>
              <a:t>OPTIMISATION</a:t>
            </a:r>
          </a:p>
        </p:txBody>
      </p:sp>
      <p:sp>
        <p:nvSpPr>
          <p:cNvPr id="53" name="Rectangle 119"/>
          <p:cNvSpPr/>
          <p:nvPr/>
        </p:nvSpPr>
        <p:spPr>
          <a:xfrm>
            <a:off x="3291775" y="4249181"/>
            <a:ext cx="2507153" cy="300082"/>
          </a:xfrm>
          <a:prstGeom prst="rect">
            <a:avLst/>
          </a:prstGeom>
          <a:noFill/>
        </p:spPr>
        <p:txBody>
          <a:bodyPr wrap="square" lIns="68580" tIns="34290" rIns="68580" bIns="34290">
            <a:spAutoFit/>
          </a:bodyPr>
          <a:lstStyle/>
          <a:p>
            <a:pPr algn="ctr" defTabSz="685800">
              <a:defRPr/>
            </a:pPr>
            <a:r>
              <a:rPr lang="en-US" sz="1500" b="1" kern="0" dirty="0">
                <a:ln w="0"/>
                <a:solidFill>
                  <a:schemeClr val="bg1"/>
                </a:solidFill>
                <a:ea typeface="Segoe UI" panose="020B0502040204020203" pitchFamily="34" charset="0"/>
                <a:cs typeface="Segoe UI" panose="020B0502040204020203" pitchFamily="34" charset="0"/>
              </a:rPr>
              <a:t>APPLICATION ACCELERATION</a:t>
            </a:r>
          </a:p>
        </p:txBody>
      </p:sp>
      <p:sp>
        <p:nvSpPr>
          <p:cNvPr id="54" name="Rectangle 120"/>
          <p:cNvSpPr/>
          <p:nvPr/>
        </p:nvSpPr>
        <p:spPr>
          <a:xfrm>
            <a:off x="5871629" y="4240674"/>
            <a:ext cx="2483514" cy="300082"/>
          </a:xfrm>
          <a:prstGeom prst="rect">
            <a:avLst/>
          </a:prstGeom>
          <a:noFill/>
        </p:spPr>
        <p:txBody>
          <a:bodyPr wrap="square" lIns="68580" tIns="34290" rIns="68580" bIns="34290">
            <a:spAutoFit/>
          </a:bodyPr>
          <a:lstStyle/>
          <a:p>
            <a:pPr algn="ctr" defTabSz="685800">
              <a:defRPr/>
            </a:pPr>
            <a:r>
              <a:rPr lang="en-US" sz="1500" b="1" kern="0" dirty="0">
                <a:ln w="0"/>
                <a:solidFill>
                  <a:schemeClr val="bg1"/>
                </a:solidFill>
                <a:ea typeface="Segoe UI" panose="020B0502040204020203" pitchFamily="34" charset="0"/>
                <a:cs typeface="Segoe UI" panose="020B0502040204020203" pitchFamily="34" charset="0"/>
              </a:rPr>
              <a:t>EDGE INTELLIGENCE</a:t>
            </a:r>
          </a:p>
        </p:txBody>
      </p:sp>
      <p:sp>
        <p:nvSpPr>
          <p:cNvPr id="55" name="Rectangle 121"/>
          <p:cNvSpPr/>
          <p:nvPr/>
        </p:nvSpPr>
        <p:spPr>
          <a:xfrm rot="16200000">
            <a:off x="-197586" y="4099286"/>
            <a:ext cx="1303301" cy="6232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algn="ctr" defTabSz="685800">
              <a:defRPr/>
            </a:pPr>
            <a:r>
              <a:rPr lang="en-US" sz="1200" b="1" kern="0" dirty="0">
                <a:ln w="0"/>
                <a:solidFill>
                  <a:srgbClr val="2EA397"/>
                </a:solidFill>
                <a:ea typeface="Segoe UI" panose="020B0502040204020203" pitchFamily="34" charset="0"/>
                <a:cs typeface="Segoe UI" panose="020B0502040204020203" pitchFamily="34" charset="0"/>
              </a:rPr>
              <a:t>CENTRALIZED MANAGEMENT &amp; MONITORING</a:t>
            </a:r>
          </a:p>
        </p:txBody>
      </p:sp>
      <p:sp>
        <p:nvSpPr>
          <p:cNvPr id="56" name="Rounded Rectangle 107"/>
          <p:cNvSpPr/>
          <p:nvPr/>
        </p:nvSpPr>
        <p:spPr>
          <a:xfrm>
            <a:off x="818428" y="4649943"/>
            <a:ext cx="7572239" cy="332897"/>
          </a:xfrm>
          <a:prstGeom prst="roundRect">
            <a:avLst>
              <a:gd name="adj" fmla="val 0"/>
            </a:avLst>
          </a:prstGeom>
          <a:solidFill>
            <a:srgbClr val="2EA397"/>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kern="0">
              <a:solidFill>
                <a:sysClr val="windowText" lastClr="000000"/>
              </a:solidFill>
              <a:latin typeface="Segoe UI Semibold" panose="020B0702040204020203" pitchFamily="34" charset="0"/>
              <a:ea typeface="Segoe UI" panose="020B0502040204020203" pitchFamily="34" charset="0"/>
              <a:cs typeface="Segoe UI" panose="020B0502040204020203" pitchFamily="34" charset="0"/>
            </a:endParaRPr>
          </a:p>
        </p:txBody>
      </p:sp>
      <p:sp>
        <p:nvSpPr>
          <p:cNvPr id="57" name="Rectangle 108"/>
          <p:cNvSpPr/>
          <p:nvPr/>
        </p:nvSpPr>
        <p:spPr>
          <a:xfrm>
            <a:off x="827463" y="4667361"/>
            <a:ext cx="7547128" cy="300082"/>
          </a:xfrm>
          <a:prstGeom prst="rect">
            <a:avLst/>
          </a:prstGeom>
          <a:noFill/>
        </p:spPr>
        <p:txBody>
          <a:bodyPr wrap="square" lIns="68580" tIns="34290" rIns="68580" bIns="34290">
            <a:spAutoFit/>
          </a:bodyPr>
          <a:lstStyle/>
          <a:p>
            <a:pPr algn="ctr" defTabSz="685800">
              <a:defRPr/>
            </a:pPr>
            <a:r>
              <a:rPr lang="en-US" sz="1500" b="1" kern="0" dirty="0">
                <a:ln w="0"/>
                <a:solidFill>
                  <a:schemeClr val="bg1"/>
                </a:solidFill>
                <a:ea typeface="Segoe UI" panose="020B0502040204020203" pitchFamily="34" charset="0"/>
                <a:cs typeface="Segoe UI" panose="020B0502040204020203" pitchFamily="34" charset="0"/>
              </a:rPr>
              <a:t>GLOBAL PRIVATE NETWORK</a:t>
            </a:r>
          </a:p>
        </p:txBody>
      </p:sp>
      <p:grpSp>
        <p:nvGrpSpPr>
          <p:cNvPr id="2" name="Group 1"/>
          <p:cNvGrpSpPr/>
          <p:nvPr/>
        </p:nvGrpSpPr>
        <p:grpSpPr>
          <a:xfrm>
            <a:off x="344304" y="2437306"/>
            <a:ext cx="8513445" cy="863009"/>
            <a:chOff x="459072" y="2106740"/>
            <a:chExt cx="11351260" cy="1150679"/>
          </a:xfrm>
        </p:grpSpPr>
        <p:grpSp>
          <p:nvGrpSpPr>
            <p:cNvPr id="41" name="Group 40"/>
            <p:cNvGrpSpPr/>
            <p:nvPr/>
          </p:nvGrpSpPr>
          <p:grpSpPr>
            <a:xfrm>
              <a:off x="459072" y="2107652"/>
              <a:ext cx="11351260" cy="1149767"/>
              <a:chOff x="459072" y="2539452"/>
              <a:chExt cx="11351260" cy="1149767"/>
            </a:xfrm>
          </p:grpSpPr>
          <p:sp>
            <p:nvSpPr>
              <p:cNvPr id="42" name="Triángulo isósceles 22"/>
              <p:cNvSpPr/>
              <p:nvPr/>
            </p:nvSpPr>
            <p:spPr>
              <a:xfrm>
                <a:off x="5934000" y="3469700"/>
                <a:ext cx="324000" cy="219519"/>
              </a:xfrm>
              <a:prstGeom prst="triangl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s-ES" sz="1350" kern="0">
                  <a:solidFill>
                    <a:sysClr val="windowText" lastClr="000000"/>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3" name="Agrupar 2"/>
              <p:cNvGrpSpPr/>
              <p:nvPr/>
            </p:nvGrpSpPr>
            <p:grpSpPr>
              <a:xfrm>
                <a:off x="459072" y="2539452"/>
                <a:ext cx="11351260" cy="782628"/>
                <a:chOff x="1996951" y="2301263"/>
                <a:chExt cx="8164563" cy="782628"/>
              </a:xfrm>
            </p:grpSpPr>
            <p:sp>
              <p:nvSpPr>
                <p:cNvPr id="59" name="Rounded Rectangle 41"/>
                <p:cNvSpPr/>
                <p:nvPr/>
              </p:nvSpPr>
              <p:spPr>
                <a:xfrm>
                  <a:off x="2074017" y="2301263"/>
                  <a:ext cx="2506697" cy="618038"/>
                </a:xfrm>
                <a:prstGeom prst="roundRect">
                  <a:avLst>
                    <a:gd name="adj" fmla="val 0"/>
                  </a:avLst>
                </a:prstGeom>
                <a:solidFill>
                  <a:srgbClr val="FFFFFF"/>
                </a:solidFill>
                <a:ln w="19050" cmpd="sng">
                  <a:solidFill>
                    <a:srgbClr val="7F7F7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kern="0">
                    <a:solidFill>
                      <a:sysClr val="windowText" lastClr="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60" name="Forma libre 34"/>
                <p:cNvSpPr/>
                <p:nvPr/>
              </p:nvSpPr>
              <p:spPr>
                <a:xfrm>
                  <a:off x="1996951" y="2775667"/>
                  <a:ext cx="8164563" cy="308224"/>
                </a:xfrm>
                <a:custGeom>
                  <a:avLst/>
                  <a:gdLst>
                    <a:gd name="connsiteX0" fmla="*/ 0 w 9223379"/>
                    <a:gd name="connsiteY0" fmla="*/ 0 h 308224"/>
                    <a:gd name="connsiteX1" fmla="*/ 0 w 9223379"/>
                    <a:gd name="connsiteY1" fmla="*/ 308224 h 308224"/>
                    <a:gd name="connsiteX2" fmla="*/ 9223379 w 9223379"/>
                    <a:gd name="connsiteY2" fmla="*/ 283566 h 308224"/>
                    <a:gd name="connsiteX3" fmla="*/ 9223379 w 9223379"/>
                    <a:gd name="connsiteY3" fmla="*/ 12329 h 308224"/>
                  </a:gdLst>
                  <a:ahLst/>
                  <a:cxnLst>
                    <a:cxn ang="0">
                      <a:pos x="connsiteX0" y="connsiteY0"/>
                    </a:cxn>
                    <a:cxn ang="0">
                      <a:pos x="connsiteX1" y="connsiteY1"/>
                    </a:cxn>
                    <a:cxn ang="0">
                      <a:pos x="connsiteX2" y="connsiteY2"/>
                    </a:cxn>
                    <a:cxn ang="0">
                      <a:pos x="connsiteX3" y="connsiteY3"/>
                    </a:cxn>
                  </a:cxnLst>
                  <a:rect l="l" t="t" r="r" b="b"/>
                  <a:pathLst>
                    <a:path w="9223379" h="308224">
                      <a:moveTo>
                        <a:pt x="0" y="0"/>
                      </a:moveTo>
                      <a:lnTo>
                        <a:pt x="0" y="308224"/>
                      </a:lnTo>
                      <a:lnTo>
                        <a:pt x="9223379" y="283566"/>
                      </a:lnTo>
                      <a:lnTo>
                        <a:pt x="9223379" y="12329"/>
                      </a:lnTo>
                    </a:path>
                  </a:pathLst>
                </a:custGeom>
                <a:ln w="19050" cmpd="sng">
                  <a:solidFill>
                    <a:srgbClr val="7F7F7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defRPr/>
                  </a:pPr>
                  <a:endParaRPr lang="es-ES" sz="1350" kern="0">
                    <a:solidFill>
                      <a:sysClr val="windowText" lastClr="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61" name="Rectangle 71"/>
                <p:cNvSpPr/>
                <p:nvPr/>
              </p:nvSpPr>
              <p:spPr>
                <a:xfrm>
                  <a:off x="2023314" y="2374503"/>
                  <a:ext cx="2514362" cy="461665"/>
                </a:xfrm>
                <a:prstGeom prst="rect">
                  <a:avLst/>
                </a:prstGeom>
                <a:noFill/>
              </p:spPr>
              <p:txBody>
                <a:bodyPr wrap="square" lIns="68580" tIns="34290" rIns="68580" bIns="34290">
                  <a:spAutoFit/>
                </a:bodyPr>
                <a:lstStyle/>
                <a:p>
                  <a:pPr algn="ctr" defTabSz="685800">
                    <a:defRPr/>
                  </a:pPr>
                  <a:r>
                    <a:rPr lang="en-US" b="1" kern="0" dirty="0">
                      <a:ln w="0"/>
                      <a:solidFill>
                        <a:srgbClr val="24A296"/>
                      </a:solidFill>
                      <a:ea typeface="Segoe UI" panose="020B0502040204020203" pitchFamily="34" charset="0"/>
                      <a:cs typeface="Segoe UI" panose="020B0502040204020203" pitchFamily="34" charset="0"/>
                    </a:rPr>
                    <a:t>SMART CONNECT</a:t>
                  </a:r>
                </a:p>
              </p:txBody>
            </p:sp>
          </p:grpSp>
        </p:grpSp>
        <p:sp>
          <p:nvSpPr>
            <p:cNvPr id="36" name="Rounded Rectangle 41"/>
            <p:cNvSpPr/>
            <p:nvPr/>
          </p:nvSpPr>
          <p:spPr>
            <a:xfrm>
              <a:off x="4434772" y="2106740"/>
              <a:ext cx="3485082" cy="618038"/>
            </a:xfrm>
            <a:prstGeom prst="roundRect">
              <a:avLst>
                <a:gd name="adj" fmla="val 0"/>
              </a:avLst>
            </a:prstGeom>
            <a:solidFill>
              <a:srgbClr val="FFFFFF"/>
            </a:solidFill>
            <a:ln w="19050" cmpd="sng">
              <a:solidFill>
                <a:srgbClr val="7F7F7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kern="0">
                <a:solidFill>
                  <a:sysClr val="windowText" lastClr="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37" name="Rectangle 71"/>
            <p:cNvSpPr/>
            <p:nvPr/>
          </p:nvSpPr>
          <p:spPr>
            <a:xfrm>
              <a:off x="4434772" y="2167453"/>
              <a:ext cx="3495739" cy="461665"/>
            </a:xfrm>
            <a:prstGeom prst="rect">
              <a:avLst/>
            </a:prstGeom>
            <a:noFill/>
          </p:spPr>
          <p:txBody>
            <a:bodyPr wrap="square" lIns="68580" tIns="34290" rIns="68580" bIns="34290">
              <a:spAutoFit/>
            </a:bodyPr>
            <a:lstStyle/>
            <a:p>
              <a:pPr algn="ctr" defTabSz="685800">
                <a:defRPr/>
              </a:pPr>
              <a:r>
                <a:rPr lang="en-US" b="1" kern="0" dirty="0">
                  <a:ln w="0"/>
                  <a:solidFill>
                    <a:srgbClr val="24A296"/>
                  </a:solidFill>
                  <a:ea typeface="Segoe UI" panose="020B0502040204020203" pitchFamily="34" charset="0"/>
                  <a:cs typeface="Segoe UI" panose="020B0502040204020203" pitchFamily="34" charset="0"/>
                </a:rPr>
                <a:t>SMART CDN</a:t>
              </a:r>
            </a:p>
          </p:txBody>
        </p:sp>
        <p:sp>
          <p:nvSpPr>
            <p:cNvPr id="38" name="Rounded Rectangle 41"/>
            <p:cNvSpPr/>
            <p:nvPr/>
          </p:nvSpPr>
          <p:spPr>
            <a:xfrm>
              <a:off x="8231083" y="2113718"/>
              <a:ext cx="3485082" cy="618038"/>
            </a:xfrm>
            <a:prstGeom prst="roundRect">
              <a:avLst>
                <a:gd name="adj" fmla="val 0"/>
              </a:avLst>
            </a:prstGeom>
            <a:solidFill>
              <a:srgbClr val="FFFFFF"/>
            </a:solidFill>
            <a:ln w="19050" cmpd="sng">
              <a:solidFill>
                <a:srgbClr val="7F7F7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kern="0">
                <a:solidFill>
                  <a:sysClr val="windowText" lastClr="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39" name="Rectangle 71"/>
            <p:cNvSpPr/>
            <p:nvPr/>
          </p:nvSpPr>
          <p:spPr>
            <a:xfrm>
              <a:off x="8171247" y="2187395"/>
              <a:ext cx="3495739" cy="461665"/>
            </a:xfrm>
            <a:prstGeom prst="rect">
              <a:avLst/>
            </a:prstGeom>
            <a:noFill/>
          </p:spPr>
          <p:txBody>
            <a:bodyPr wrap="square" lIns="68580" tIns="34290" rIns="68580" bIns="34290">
              <a:spAutoFit/>
            </a:bodyPr>
            <a:lstStyle/>
            <a:p>
              <a:pPr algn="ctr" defTabSz="685800">
                <a:defRPr/>
              </a:pPr>
              <a:r>
                <a:rPr lang="en-US" b="1" kern="0" dirty="0">
                  <a:ln w="0"/>
                  <a:solidFill>
                    <a:srgbClr val="24A296"/>
                  </a:solidFill>
                  <a:ea typeface="Segoe UI" panose="020B0502040204020203" pitchFamily="34" charset="0"/>
                  <a:cs typeface="Segoe UI" panose="020B0502040204020203" pitchFamily="34" charset="0"/>
                </a:rPr>
                <a:t>SMART MOBILITY</a:t>
              </a:r>
            </a:p>
          </p:txBody>
        </p:sp>
      </p:grpSp>
      <p:sp>
        <p:nvSpPr>
          <p:cNvPr id="31"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1651456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05420"/>
            <a:ext cx="7886700" cy="994172"/>
          </a:xfrm>
        </p:spPr>
        <p:txBody>
          <a:bodyPr>
            <a:noAutofit/>
          </a:bodyPr>
          <a:lstStyle/>
          <a:p>
            <a:pPr algn="ctr"/>
            <a:r>
              <a:rPr lang="en-US" sz="2700" dirty="0">
                <a:cs typeface="Helvetica Neue"/>
              </a:rPr>
              <a:t>Embedded, Unmatched Application performance &amp; agility</a:t>
            </a:r>
            <a:endParaRPr lang="en-IN" sz="1350" dirty="0"/>
          </a:p>
        </p:txBody>
      </p:sp>
      <p:grpSp>
        <p:nvGrpSpPr>
          <p:cNvPr id="110" name="Group 109"/>
          <p:cNvGrpSpPr/>
          <p:nvPr/>
        </p:nvGrpSpPr>
        <p:grpSpPr>
          <a:xfrm>
            <a:off x="5319032" y="2232941"/>
            <a:ext cx="2710906" cy="3158039"/>
            <a:chOff x="12485754" y="3513876"/>
            <a:chExt cx="7055891" cy="8547678"/>
          </a:xfrm>
        </p:grpSpPr>
        <p:sp>
          <p:nvSpPr>
            <p:cNvPr id="111" name="Shape 629"/>
            <p:cNvSpPr/>
            <p:nvPr/>
          </p:nvSpPr>
          <p:spPr>
            <a:xfrm>
              <a:off x="12485754" y="5431732"/>
              <a:ext cx="6940253" cy="844263"/>
            </a:xfrm>
            <a:prstGeom prst="rect">
              <a:avLst/>
            </a:prstGeom>
            <a:solidFill>
              <a:srgbClr val="7F7F7F"/>
            </a:solidFill>
            <a:ln w="12700">
              <a:miter lim="400000"/>
            </a:ln>
          </p:spPr>
          <p:txBody>
            <a:bodyPr lIns="0" tIns="0" rIns="0" bIns="0" anchor="ctr"/>
            <a:lstStyle/>
            <a:p>
              <a:pPr lvl="0" algn="just">
                <a:defRPr sz="2400" b="0"/>
              </a:pPr>
              <a:endParaRPr/>
            </a:p>
          </p:txBody>
        </p:sp>
        <p:sp>
          <p:nvSpPr>
            <p:cNvPr id="112" name="Shape 630"/>
            <p:cNvSpPr/>
            <p:nvPr/>
          </p:nvSpPr>
          <p:spPr>
            <a:xfrm>
              <a:off x="12485754" y="3513876"/>
              <a:ext cx="6940253" cy="844264"/>
            </a:xfrm>
            <a:prstGeom prst="rect">
              <a:avLst/>
            </a:prstGeom>
            <a:solidFill>
              <a:srgbClr val="7F7F7F"/>
            </a:solidFill>
            <a:ln w="12700">
              <a:noFill/>
              <a:miter lim="400000"/>
            </a:ln>
          </p:spPr>
          <p:txBody>
            <a:bodyPr lIns="0" tIns="0" rIns="0" bIns="0" anchor="ctr"/>
            <a:lstStyle/>
            <a:p>
              <a:pPr lvl="0" algn="l">
                <a:defRPr sz="2400" b="0">
                  <a:solidFill>
                    <a:srgbClr val="3A88FE"/>
                  </a:solidFill>
                </a:defRPr>
              </a:pPr>
              <a:endParaRPr/>
            </a:p>
          </p:txBody>
        </p:sp>
        <p:sp>
          <p:nvSpPr>
            <p:cNvPr id="113" name="Shape 631"/>
            <p:cNvSpPr/>
            <p:nvPr/>
          </p:nvSpPr>
          <p:spPr>
            <a:xfrm>
              <a:off x="12485754" y="4472804"/>
              <a:ext cx="6940253" cy="844264"/>
            </a:xfrm>
            <a:prstGeom prst="rect">
              <a:avLst/>
            </a:prstGeom>
            <a:solidFill>
              <a:srgbClr val="2CA397"/>
            </a:solidFill>
            <a:ln w="12700">
              <a:miter lim="400000"/>
            </a:ln>
          </p:spPr>
          <p:txBody>
            <a:bodyPr lIns="0" tIns="0" rIns="0" bIns="0" anchor="ctr"/>
            <a:lstStyle/>
            <a:p>
              <a:pPr lvl="0" algn="l">
                <a:defRPr sz="2400" b="0">
                  <a:solidFill>
                    <a:srgbClr val="3A88FE"/>
                  </a:solidFill>
                </a:defRPr>
              </a:pPr>
              <a:endParaRPr/>
            </a:p>
          </p:txBody>
        </p:sp>
        <p:sp>
          <p:nvSpPr>
            <p:cNvPr id="114" name="Shape 632"/>
            <p:cNvSpPr/>
            <p:nvPr/>
          </p:nvSpPr>
          <p:spPr>
            <a:xfrm>
              <a:off x="12485754" y="6390660"/>
              <a:ext cx="6940254" cy="844264"/>
            </a:xfrm>
            <a:prstGeom prst="rect">
              <a:avLst/>
            </a:prstGeom>
            <a:solidFill>
              <a:srgbClr val="2CA397"/>
            </a:solidFill>
            <a:ln w="12700">
              <a:miter lim="400000"/>
            </a:ln>
          </p:spPr>
          <p:txBody>
            <a:bodyPr lIns="0" tIns="0" rIns="0" bIns="0" anchor="ctr"/>
            <a:lstStyle/>
            <a:p>
              <a:pPr lvl="0" algn="l">
                <a:defRPr sz="2400" b="0"/>
              </a:pPr>
              <a:endParaRPr/>
            </a:p>
          </p:txBody>
        </p:sp>
        <p:sp>
          <p:nvSpPr>
            <p:cNvPr id="115" name="Shape 633"/>
            <p:cNvSpPr/>
            <p:nvPr/>
          </p:nvSpPr>
          <p:spPr>
            <a:xfrm>
              <a:off x="12485754" y="7349588"/>
              <a:ext cx="6940254" cy="844264"/>
            </a:xfrm>
            <a:prstGeom prst="rect">
              <a:avLst/>
            </a:prstGeom>
            <a:solidFill>
              <a:srgbClr val="7F7F7F"/>
            </a:solidFill>
            <a:ln w="12700">
              <a:miter lim="400000"/>
            </a:ln>
          </p:spPr>
          <p:txBody>
            <a:bodyPr lIns="0" tIns="0" rIns="0" bIns="0" anchor="ctr"/>
            <a:lstStyle/>
            <a:p>
              <a:pPr lvl="0" algn="l">
                <a:defRPr sz="2400" b="0"/>
              </a:pPr>
              <a:endParaRPr/>
            </a:p>
          </p:txBody>
        </p:sp>
        <p:sp>
          <p:nvSpPr>
            <p:cNvPr id="116" name="Shape 634"/>
            <p:cNvSpPr/>
            <p:nvPr/>
          </p:nvSpPr>
          <p:spPr>
            <a:xfrm>
              <a:off x="12485754" y="8308516"/>
              <a:ext cx="6940254" cy="844263"/>
            </a:xfrm>
            <a:prstGeom prst="rect">
              <a:avLst/>
            </a:prstGeom>
            <a:solidFill>
              <a:srgbClr val="2CA397"/>
            </a:solidFill>
            <a:ln w="12700">
              <a:miter lim="400000"/>
            </a:ln>
          </p:spPr>
          <p:txBody>
            <a:bodyPr lIns="0" tIns="0" rIns="0" bIns="0" anchor="ctr"/>
            <a:lstStyle/>
            <a:p>
              <a:pPr lvl="0" algn="l">
                <a:defRPr sz="2400" b="0">
                  <a:solidFill>
                    <a:srgbClr val="000000"/>
                  </a:solidFill>
                </a:defRPr>
              </a:pPr>
              <a:endParaRPr/>
            </a:p>
          </p:txBody>
        </p:sp>
        <p:sp>
          <p:nvSpPr>
            <p:cNvPr id="117" name="Shape 635"/>
            <p:cNvSpPr/>
            <p:nvPr/>
          </p:nvSpPr>
          <p:spPr>
            <a:xfrm>
              <a:off x="12485754" y="9267443"/>
              <a:ext cx="6940254" cy="844264"/>
            </a:xfrm>
            <a:prstGeom prst="rect">
              <a:avLst/>
            </a:prstGeom>
            <a:solidFill>
              <a:srgbClr val="7F7F7F"/>
            </a:solidFill>
            <a:ln w="12700">
              <a:miter lim="400000"/>
            </a:ln>
          </p:spPr>
          <p:txBody>
            <a:bodyPr lIns="0" tIns="0" rIns="0" bIns="0" anchor="ctr"/>
            <a:lstStyle/>
            <a:p>
              <a:pPr lvl="0" algn="l">
                <a:defRPr sz="2400" b="0">
                  <a:solidFill>
                    <a:srgbClr val="000000"/>
                  </a:solidFill>
                </a:defRPr>
              </a:pPr>
              <a:endParaRPr/>
            </a:p>
          </p:txBody>
        </p:sp>
        <p:sp>
          <p:nvSpPr>
            <p:cNvPr id="118" name="Shape 636"/>
            <p:cNvSpPr/>
            <p:nvPr/>
          </p:nvSpPr>
          <p:spPr>
            <a:xfrm>
              <a:off x="12485754" y="10242747"/>
              <a:ext cx="6940254" cy="844264"/>
            </a:xfrm>
            <a:prstGeom prst="rect">
              <a:avLst/>
            </a:prstGeom>
            <a:solidFill>
              <a:srgbClr val="2CA397"/>
            </a:solidFill>
            <a:ln w="12700">
              <a:miter lim="400000"/>
            </a:ln>
          </p:spPr>
          <p:txBody>
            <a:bodyPr lIns="0" tIns="0" rIns="0" bIns="0" anchor="ctr"/>
            <a:lstStyle/>
            <a:p>
              <a:pPr lvl="0" algn="l">
                <a:defRPr sz="2400" b="0">
                  <a:solidFill>
                    <a:srgbClr val="000000"/>
                  </a:solidFill>
                </a:defRPr>
              </a:pPr>
              <a:endParaRPr/>
            </a:p>
          </p:txBody>
        </p:sp>
        <p:sp>
          <p:nvSpPr>
            <p:cNvPr id="119" name="Shape 637"/>
            <p:cNvSpPr/>
            <p:nvPr/>
          </p:nvSpPr>
          <p:spPr>
            <a:xfrm>
              <a:off x="12485754" y="11217291"/>
              <a:ext cx="6940254" cy="844263"/>
            </a:xfrm>
            <a:prstGeom prst="rect">
              <a:avLst/>
            </a:prstGeom>
            <a:solidFill>
              <a:srgbClr val="7F7F7F"/>
            </a:solidFill>
            <a:ln w="12700">
              <a:miter lim="400000"/>
            </a:ln>
          </p:spPr>
          <p:txBody>
            <a:bodyPr lIns="0" tIns="0" rIns="0" bIns="0" anchor="ctr"/>
            <a:lstStyle/>
            <a:p>
              <a:pPr lvl="0" algn="l">
                <a:defRPr sz="2400" b="0">
                  <a:solidFill>
                    <a:srgbClr val="000000"/>
                  </a:solidFill>
                </a:defRPr>
              </a:pPr>
              <a:endParaRPr/>
            </a:p>
          </p:txBody>
        </p:sp>
        <p:sp>
          <p:nvSpPr>
            <p:cNvPr id="120" name="Shape 638"/>
            <p:cNvSpPr/>
            <p:nvPr/>
          </p:nvSpPr>
          <p:spPr>
            <a:xfrm>
              <a:off x="12861109" y="3619817"/>
              <a:ext cx="5981151" cy="6323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spcBef>
                  <a:spcPts val="1600"/>
                </a:spcBef>
                <a:defRPr sz="3500" b="0">
                  <a:solidFill>
                    <a:srgbClr val="FFFFFF"/>
                  </a:solidFill>
                </a:defRPr>
              </a:lvl1pPr>
            </a:lstStyle>
            <a:p>
              <a:pPr lvl="0">
                <a:defRPr sz="1800">
                  <a:solidFill>
                    <a:srgbClr val="000000"/>
                  </a:solidFill>
                </a:defRPr>
              </a:pPr>
              <a:r>
                <a:rPr sz="1500" b="1" dirty="0"/>
                <a:t>DYNAMIC ACCELERATION</a:t>
              </a:r>
            </a:p>
          </p:txBody>
        </p:sp>
        <p:sp>
          <p:nvSpPr>
            <p:cNvPr id="121" name="Shape 639"/>
            <p:cNvSpPr/>
            <p:nvPr/>
          </p:nvSpPr>
          <p:spPr>
            <a:xfrm>
              <a:off x="12861109" y="4578744"/>
              <a:ext cx="6183981" cy="6323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spcBef>
                  <a:spcPts val="1600"/>
                </a:spcBef>
                <a:defRPr sz="3500" b="0">
                  <a:solidFill>
                    <a:srgbClr val="FFFFFF"/>
                  </a:solidFill>
                </a:defRPr>
              </a:lvl1pPr>
            </a:lstStyle>
            <a:p>
              <a:pPr lvl="0">
                <a:defRPr sz="1800">
                  <a:solidFill>
                    <a:srgbClr val="000000"/>
                  </a:solidFill>
                </a:defRPr>
              </a:pPr>
              <a:r>
                <a:rPr sz="1500" b="1" dirty="0"/>
                <a:t>CACHING</a:t>
              </a:r>
              <a:r>
                <a:rPr lang="en-GB" sz="1500" b="1" dirty="0"/>
                <a:t> &amp; </a:t>
              </a:r>
              <a:r>
                <a:rPr sz="1500" b="1" dirty="0"/>
                <a:t>COMPRESSION</a:t>
              </a:r>
            </a:p>
          </p:txBody>
        </p:sp>
        <p:sp>
          <p:nvSpPr>
            <p:cNvPr id="122" name="Shape 640"/>
            <p:cNvSpPr/>
            <p:nvPr/>
          </p:nvSpPr>
          <p:spPr>
            <a:xfrm>
              <a:off x="12861109" y="5537673"/>
              <a:ext cx="6395971" cy="6323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spcBef>
                  <a:spcPts val="1600"/>
                </a:spcBef>
                <a:defRPr sz="3500" b="0">
                  <a:solidFill>
                    <a:srgbClr val="FFFFFF"/>
                  </a:solidFill>
                </a:defRPr>
              </a:lvl1pPr>
            </a:lstStyle>
            <a:p>
              <a:pPr lvl="0">
                <a:defRPr sz="1800">
                  <a:solidFill>
                    <a:srgbClr val="000000"/>
                  </a:solidFill>
                </a:defRPr>
              </a:pPr>
              <a:r>
                <a:rPr sz="1500" b="1" dirty="0"/>
                <a:t>APPLICATION PROXIES</a:t>
              </a:r>
            </a:p>
          </p:txBody>
        </p:sp>
        <p:sp>
          <p:nvSpPr>
            <p:cNvPr id="123" name="Shape 641"/>
            <p:cNvSpPr/>
            <p:nvPr/>
          </p:nvSpPr>
          <p:spPr>
            <a:xfrm>
              <a:off x="12861109" y="6496601"/>
              <a:ext cx="5981151" cy="6323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spcBef>
                  <a:spcPts val="1600"/>
                </a:spcBef>
                <a:defRPr sz="3500" b="0">
                  <a:solidFill>
                    <a:srgbClr val="FFFFFF"/>
                  </a:solidFill>
                </a:defRPr>
              </a:lvl1pPr>
            </a:lstStyle>
            <a:p>
              <a:pPr lvl="0">
                <a:defRPr sz="1800">
                  <a:solidFill>
                    <a:srgbClr val="000000"/>
                  </a:solidFill>
                </a:defRPr>
              </a:pPr>
              <a:r>
                <a:rPr lang="en-US" sz="1500" b="1" dirty="0">
                  <a:solidFill>
                    <a:schemeClr val="bg1"/>
                  </a:solidFill>
                </a:rPr>
                <a:t>DATA </a:t>
              </a:r>
              <a:r>
                <a:rPr sz="1500" b="1" dirty="0">
                  <a:solidFill>
                    <a:schemeClr val="bg1"/>
                  </a:solidFill>
                </a:rPr>
                <a:t>DE</a:t>
              </a:r>
              <a:r>
                <a:rPr lang="en-GB" sz="1500" b="1" dirty="0">
                  <a:solidFill>
                    <a:schemeClr val="bg1"/>
                  </a:solidFill>
                </a:rPr>
                <a:t>-</a:t>
              </a:r>
              <a:r>
                <a:rPr sz="1500" b="1" dirty="0">
                  <a:solidFill>
                    <a:schemeClr val="bg1"/>
                  </a:solidFill>
                </a:rPr>
                <a:t>D</a:t>
              </a:r>
              <a:r>
                <a:rPr lang="en-US" sz="1500" b="1" dirty="0">
                  <a:solidFill>
                    <a:schemeClr val="bg1"/>
                  </a:solidFill>
                </a:rPr>
                <a:t>UPLICATION</a:t>
              </a:r>
              <a:endParaRPr sz="1500" b="1" dirty="0">
                <a:solidFill>
                  <a:schemeClr val="bg1"/>
                </a:solidFill>
              </a:endParaRPr>
            </a:p>
          </p:txBody>
        </p:sp>
        <p:sp>
          <p:nvSpPr>
            <p:cNvPr id="124" name="Shape 642"/>
            <p:cNvSpPr/>
            <p:nvPr/>
          </p:nvSpPr>
          <p:spPr>
            <a:xfrm>
              <a:off x="12861109" y="7454879"/>
              <a:ext cx="5981151" cy="6323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spcBef>
                  <a:spcPts val="1600"/>
                </a:spcBef>
                <a:defRPr sz="3500" b="0">
                  <a:solidFill>
                    <a:srgbClr val="FFFFFF"/>
                  </a:solidFill>
                </a:defRPr>
              </a:lvl1pPr>
            </a:lstStyle>
            <a:p>
              <a:pPr lvl="0">
                <a:defRPr sz="1800">
                  <a:solidFill>
                    <a:srgbClr val="000000"/>
                  </a:solidFill>
                </a:defRPr>
              </a:pPr>
              <a:r>
                <a:rPr sz="1500" b="1" dirty="0"/>
                <a:t>TCP OPTIMI</a:t>
              </a:r>
              <a:r>
                <a:rPr lang="en-US" sz="1500" b="1" dirty="0"/>
                <a:t>S</a:t>
              </a:r>
              <a:r>
                <a:rPr sz="1500" b="1" dirty="0"/>
                <a:t>ATION</a:t>
              </a:r>
            </a:p>
          </p:txBody>
        </p:sp>
        <p:sp>
          <p:nvSpPr>
            <p:cNvPr id="125" name="Shape 643"/>
            <p:cNvSpPr/>
            <p:nvPr/>
          </p:nvSpPr>
          <p:spPr>
            <a:xfrm>
              <a:off x="12861109" y="8430452"/>
              <a:ext cx="5372678" cy="6323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spcBef>
                  <a:spcPts val="1600"/>
                </a:spcBef>
                <a:defRPr sz="3500" b="0">
                  <a:solidFill>
                    <a:srgbClr val="FFFFFF"/>
                  </a:solidFill>
                </a:defRPr>
              </a:lvl1pPr>
            </a:lstStyle>
            <a:p>
              <a:pPr lvl="0">
                <a:defRPr sz="1800">
                  <a:solidFill>
                    <a:srgbClr val="000000"/>
                  </a:solidFill>
                </a:defRPr>
              </a:pPr>
              <a:r>
                <a:rPr sz="1500" b="1" dirty="0"/>
                <a:t>QOS &amp; SECURITY</a:t>
              </a:r>
            </a:p>
          </p:txBody>
        </p:sp>
        <p:sp>
          <p:nvSpPr>
            <p:cNvPr id="126" name="Shape 644"/>
            <p:cNvSpPr/>
            <p:nvPr/>
          </p:nvSpPr>
          <p:spPr>
            <a:xfrm>
              <a:off x="12861109" y="9371429"/>
              <a:ext cx="6680536" cy="6021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spcBef>
                  <a:spcPts val="1600"/>
                </a:spcBef>
                <a:defRPr sz="3500" b="0">
                  <a:solidFill>
                    <a:srgbClr val="FFFFFF"/>
                  </a:solidFill>
                </a:defRPr>
              </a:lvl1pPr>
            </a:lstStyle>
            <a:p>
              <a:pPr lvl="0">
                <a:defRPr sz="1800">
                  <a:solidFill>
                    <a:srgbClr val="000000"/>
                  </a:solidFill>
                </a:defRPr>
              </a:pPr>
              <a:r>
                <a:rPr sz="1500" b="1" dirty="0"/>
                <a:t>FULL MESHED CONNECTIVITY</a:t>
              </a:r>
            </a:p>
          </p:txBody>
        </p:sp>
        <p:sp>
          <p:nvSpPr>
            <p:cNvPr id="127" name="Shape 645"/>
            <p:cNvSpPr/>
            <p:nvPr/>
          </p:nvSpPr>
          <p:spPr>
            <a:xfrm>
              <a:off x="12861109" y="10349900"/>
              <a:ext cx="5935011" cy="6323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spcBef>
                  <a:spcPts val="1600"/>
                </a:spcBef>
                <a:defRPr sz="3500" b="0">
                  <a:solidFill>
                    <a:srgbClr val="FFFFFF"/>
                  </a:solidFill>
                </a:defRPr>
              </a:lvl1pPr>
            </a:lstStyle>
            <a:p>
              <a:pPr lvl="0">
                <a:defRPr sz="1800">
                  <a:solidFill>
                    <a:srgbClr val="000000"/>
                  </a:solidFill>
                </a:defRPr>
              </a:pPr>
              <a:r>
                <a:rPr sz="1500" b="1" dirty="0"/>
                <a:t>INTEGRATED VISIBILITY</a:t>
              </a:r>
            </a:p>
          </p:txBody>
        </p:sp>
        <p:sp>
          <p:nvSpPr>
            <p:cNvPr id="128" name="Shape 646"/>
            <p:cNvSpPr/>
            <p:nvPr/>
          </p:nvSpPr>
          <p:spPr>
            <a:xfrm>
              <a:off x="12861107" y="11323232"/>
              <a:ext cx="5372678" cy="6323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spcBef>
                  <a:spcPts val="1600"/>
                </a:spcBef>
                <a:defRPr sz="3500" b="0">
                  <a:solidFill>
                    <a:srgbClr val="FFFFFF"/>
                  </a:solidFill>
                </a:defRPr>
              </a:lvl1pPr>
            </a:lstStyle>
            <a:p>
              <a:pPr lvl="0">
                <a:defRPr sz="1800">
                  <a:solidFill>
                    <a:srgbClr val="000000"/>
                  </a:solidFill>
                </a:defRPr>
              </a:pPr>
              <a:r>
                <a:rPr lang="en-GB" sz="1500" b="1"/>
                <a:t>GLOBAL </a:t>
              </a:r>
              <a:r>
                <a:rPr sz="1500" b="1" dirty="0"/>
                <a:t>REDUNDANCY</a:t>
              </a:r>
            </a:p>
          </p:txBody>
        </p:sp>
      </p:grpSp>
      <p:pic>
        <p:nvPicPr>
          <p:cNvPr id="28" name="pasted-image.pdf"/>
          <p:cNvPicPr/>
          <p:nvPr/>
        </p:nvPicPr>
        <p:blipFill>
          <a:blip r:embed="rId2">
            <a:grayscl/>
            <a:extLst/>
          </a:blip>
          <a:stretch>
            <a:fillRect/>
          </a:stretch>
        </p:blipFill>
        <p:spPr>
          <a:xfrm>
            <a:off x="849571" y="2232941"/>
            <a:ext cx="3275466" cy="3175421"/>
          </a:xfrm>
          <a:prstGeom prst="rect">
            <a:avLst/>
          </a:prstGeom>
          <a:ln w="12700">
            <a:miter lim="400000"/>
          </a:ln>
          <a:effectLst>
            <a:outerShdw blurRad="324126" dir="3600000" rotWithShape="0">
              <a:srgbClr val="000000">
                <a:alpha val="26221"/>
              </a:srgbClr>
            </a:outerShdw>
          </a:effectLst>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900" y="3425834"/>
            <a:ext cx="1884808" cy="759954"/>
          </a:xfrm>
          <a:prstGeom prst="rect">
            <a:avLst/>
          </a:prstGeom>
        </p:spPr>
      </p:pic>
      <p:sp>
        <p:nvSpPr>
          <p:cNvPr id="25"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18018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60" y="900100"/>
            <a:ext cx="4139952" cy="3104964"/>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580" y="1656184"/>
            <a:ext cx="4860032" cy="3645024"/>
          </a:xfrm>
          <a:prstGeom prst="rect">
            <a:avLst/>
          </a:prstGeom>
        </p:spPr>
      </p:pic>
      <p:sp>
        <p:nvSpPr>
          <p:cNvPr id="5" name="Titel 1"/>
          <p:cNvSpPr>
            <a:spLocks noGrp="1"/>
          </p:cNvSpPr>
          <p:nvPr>
            <p:ph type="title"/>
          </p:nvPr>
        </p:nvSpPr>
        <p:spPr/>
        <p:txBody>
          <a:bodyPr>
            <a:normAutofit/>
          </a:bodyPr>
          <a:lstStyle/>
          <a:p>
            <a:pPr algn="l"/>
            <a:r>
              <a:rPr lang="nl-NL" sz="4000" dirty="0"/>
              <a:t>Bradon – put IT </a:t>
            </a:r>
            <a:r>
              <a:rPr lang="nl-NL" sz="4000" dirty="0" err="1"/>
              <a:t>through</a:t>
            </a:r>
            <a:r>
              <a:rPr lang="nl-NL" sz="4000" dirty="0"/>
              <a:t>!</a:t>
            </a:r>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64" y="3573016"/>
            <a:ext cx="4137846" cy="3103385"/>
          </a:xfrm>
          <a:prstGeom prst="rect">
            <a:avLst/>
          </a:prstGeom>
        </p:spPr>
      </p:pic>
      <p:sp>
        <p:nvSpPr>
          <p:cNvPr id="8" name="Tekstvak 7"/>
          <p:cNvSpPr txBox="1"/>
          <p:nvPr/>
        </p:nvSpPr>
        <p:spPr>
          <a:xfrm>
            <a:off x="2989987" y="6185392"/>
            <a:ext cx="843501" cy="276999"/>
          </a:xfrm>
          <a:prstGeom prst="rect">
            <a:avLst/>
          </a:prstGeom>
          <a:noFill/>
        </p:spPr>
        <p:txBody>
          <a:bodyPr wrap="none" rtlCol="0">
            <a:spAutoFit/>
          </a:bodyPr>
          <a:lstStyle/>
          <a:p>
            <a:r>
              <a:rPr lang="nl-NL" sz="1200" dirty="0"/>
              <a:t>Apeldoorn</a:t>
            </a:r>
          </a:p>
        </p:txBody>
      </p:sp>
    </p:spTree>
    <p:extLst>
      <p:ext uri="{BB962C8B-B14F-4D97-AF65-F5344CB8AC3E}">
        <p14:creationId xmlns:p14="http://schemas.microsoft.com/office/powerpoint/2010/main" val="3148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700" dirty="0"/>
              <a:t>Patented - Multi-segment architecture</a:t>
            </a:r>
          </a:p>
        </p:txBody>
      </p:sp>
      <p:grpSp>
        <p:nvGrpSpPr>
          <p:cNvPr id="5" name="Group 4"/>
          <p:cNvGrpSpPr/>
          <p:nvPr/>
        </p:nvGrpSpPr>
        <p:grpSpPr>
          <a:xfrm>
            <a:off x="1191980" y="2201358"/>
            <a:ext cx="6786890" cy="3306622"/>
            <a:chOff x="1589306" y="1792143"/>
            <a:chExt cx="9049187" cy="4408829"/>
          </a:xfrm>
        </p:grpSpPr>
        <p:sp>
          <p:nvSpPr>
            <p:cNvPr id="6" name="Shape 1739"/>
            <p:cNvSpPr/>
            <p:nvPr/>
          </p:nvSpPr>
          <p:spPr>
            <a:xfrm flipV="1">
              <a:off x="7113463" y="2501109"/>
              <a:ext cx="1610144" cy="1"/>
            </a:xfrm>
            <a:prstGeom prst="line">
              <a:avLst/>
            </a:prstGeom>
            <a:ln w="25400">
              <a:solidFill>
                <a:srgbClr val="2CA397"/>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a:p>
          </p:txBody>
        </p:sp>
        <p:sp>
          <p:nvSpPr>
            <p:cNvPr id="7" name="Shape 1740"/>
            <p:cNvSpPr/>
            <p:nvPr/>
          </p:nvSpPr>
          <p:spPr>
            <a:xfrm flipV="1">
              <a:off x="3506706" y="2510078"/>
              <a:ext cx="1610144" cy="1"/>
            </a:xfrm>
            <a:prstGeom prst="line">
              <a:avLst/>
            </a:prstGeom>
            <a:ln w="25400">
              <a:solidFill>
                <a:srgbClr val="2CA397"/>
              </a:solidFill>
              <a:prstDash val="sysDot"/>
              <a:miter lim="400000"/>
            </a:ln>
          </p:spPr>
          <p:txBody>
            <a:bodyPr lIns="0" tIns="0" rIns="0" bIns="0" anchor="ctr"/>
            <a:lstStyle/>
            <a:p>
              <a:pPr lvl="0">
                <a:defRPr sz="2400" b="0">
                  <a:solidFill>
                    <a:srgbClr val="000000"/>
                  </a:solidFill>
                  <a:latin typeface="+mn-lt"/>
                  <a:ea typeface="+mn-ea"/>
                  <a:cs typeface="+mn-cs"/>
                  <a:sym typeface="Helvetica Light"/>
                </a:defRPr>
              </a:pPr>
              <a:endParaRPr/>
            </a:p>
          </p:txBody>
        </p:sp>
        <p:sp>
          <p:nvSpPr>
            <p:cNvPr id="8" name="Shape 1743"/>
            <p:cNvSpPr/>
            <p:nvPr/>
          </p:nvSpPr>
          <p:spPr>
            <a:xfrm>
              <a:off x="3705605" y="2436998"/>
              <a:ext cx="1212348" cy="5938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algn="r" defTabSz="309563">
                <a:defRPr sz="1800" b="0">
                  <a:solidFill>
                    <a:srgbClr val="000000"/>
                  </a:solidFill>
                </a:defRPr>
              </a:pPr>
              <a:r>
                <a:rPr sz="1050" b="1" dirty="0">
                  <a:solidFill>
                    <a:srgbClr val="7F7F7F"/>
                  </a:solidFill>
                </a:rPr>
                <a:t>Aryaka </a:t>
              </a:r>
              <a:br>
                <a:rPr sz="1050" b="1" dirty="0">
                  <a:solidFill>
                    <a:srgbClr val="7F7F7F"/>
                  </a:solidFill>
                </a:rPr>
              </a:br>
              <a:r>
                <a:rPr sz="1050" b="1" dirty="0">
                  <a:solidFill>
                    <a:srgbClr val="7F7F7F"/>
                  </a:solidFill>
                </a:rPr>
                <a:t>Origin POP</a:t>
              </a:r>
            </a:p>
          </p:txBody>
        </p:sp>
        <p:sp>
          <p:nvSpPr>
            <p:cNvPr id="9" name="Shape 1744"/>
            <p:cNvSpPr/>
            <p:nvPr/>
          </p:nvSpPr>
          <p:spPr>
            <a:xfrm>
              <a:off x="7246091" y="2439384"/>
              <a:ext cx="1268263" cy="5938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defTabSz="309563">
                <a:defRPr sz="1800" b="0">
                  <a:solidFill>
                    <a:srgbClr val="000000"/>
                  </a:solidFill>
                </a:defRPr>
              </a:pPr>
              <a:r>
                <a:rPr sz="1050" b="1" dirty="0">
                  <a:solidFill>
                    <a:srgbClr val="7F7F7F"/>
                  </a:solidFill>
                </a:rPr>
                <a:t>Aryaka </a:t>
              </a:r>
              <a:br>
                <a:rPr sz="1050" b="1" dirty="0">
                  <a:solidFill>
                    <a:srgbClr val="7F7F7F"/>
                  </a:solidFill>
                </a:rPr>
              </a:br>
              <a:r>
                <a:rPr lang="en-US" sz="1050" b="1" dirty="0">
                  <a:solidFill>
                    <a:srgbClr val="7F7F7F"/>
                  </a:solidFill>
                </a:rPr>
                <a:t>Destination </a:t>
              </a:r>
              <a:r>
                <a:rPr sz="1050" b="1" dirty="0">
                  <a:solidFill>
                    <a:srgbClr val="7F7F7F"/>
                  </a:solidFill>
                </a:rPr>
                <a:t>POP</a:t>
              </a:r>
            </a:p>
          </p:txBody>
        </p:sp>
        <p:sp>
          <p:nvSpPr>
            <p:cNvPr id="10" name="Shape 1745"/>
            <p:cNvSpPr/>
            <p:nvPr/>
          </p:nvSpPr>
          <p:spPr>
            <a:xfrm>
              <a:off x="8761386" y="2831270"/>
              <a:ext cx="1242553" cy="36870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b="0">
                  <a:solidFill>
                    <a:srgbClr val="000000"/>
                  </a:solidFill>
                </a:defRPr>
              </a:pPr>
              <a:r>
                <a:rPr sz="1275" b="1" dirty="0">
                  <a:solidFill>
                    <a:srgbClr val="7F7F7F"/>
                  </a:solidFill>
                </a:rPr>
                <a:t>Branch Office</a:t>
              </a:r>
            </a:p>
          </p:txBody>
        </p:sp>
        <p:sp>
          <p:nvSpPr>
            <p:cNvPr id="11" name="Shape 1746"/>
            <p:cNvSpPr/>
            <p:nvPr/>
          </p:nvSpPr>
          <p:spPr>
            <a:xfrm>
              <a:off x="2507723" y="2877930"/>
              <a:ext cx="818303" cy="3692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b="0">
                  <a:solidFill>
                    <a:srgbClr val="000000"/>
                  </a:solidFill>
                </a:defRPr>
              </a:pPr>
              <a:r>
                <a:rPr sz="1275" b="1" dirty="0">
                  <a:solidFill>
                    <a:srgbClr val="7F7F7F"/>
                  </a:solidFill>
                </a:rPr>
                <a:t>DC</a:t>
              </a:r>
              <a:r>
                <a:rPr lang="en-GB" sz="1275" b="1" dirty="0">
                  <a:solidFill>
                    <a:srgbClr val="7F7F7F"/>
                  </a:solidFill>
                </a:rPr>
                <a:t> </a:t>
              </a:r>
              <a:r>
                <a:rPr sz="1275" b="1" dirty="0">
                  <a:solidFill>
                    <a:srgbClr val="7F7F7F"/>
                  </a:solidFill>
                </a:rPr>
                <a:t>/</a:t>
              </a:r>
              <a:r>
                <a:rPr lang="en-GB" sz="1275" b="1" dirty="0">
                  <a:solidFill>
                    <a:srgbClr val="7F7F7F"/>
                  </a:solidFill>
                </a:rPr>
                <a:t> </a:t>
              </a:r>
              <a:r>
                <a:rPr sz="1275" b="1" dirty="0">
                  <a:solidFill>
                    <a:srgbClr val="7F7F7F"/>
                  </a:solidFill>
                </a:rPr>
                <a:t>HQ</a:t>
              </a:r>
            </a:p>
          </p:txBody>
        </p:sp>
        <p:pic>
          <p:nvPicPr>
            <p:cNvPr id="12" name="pasted-image.pdf"/>
            <p:cNvPicPr/>
            <p:nvPr/>
          </p:nvPicPr>
          <p:blipFill>
            <a:blip r:embed="rId2">
              <a:duotone>
                <a:prstClr val="black"/>
                <a:schemeClr val="accent6">
                  <a:tint val="45000"/>
                  <a:satMod val="400000"/>
                </a:schemeClr>
              </a:duotone>
              <a:extLst/>
            </a:blip>
            <a:stretch>
              <a:fillRect/>
            </a:stretch>
          </p:blipFill>
          <p:spPr>
            <a:xfrm>
              <a:off x="2372640" y="1792143"/>
              <a:ext cx="1082803" cy="1082803"/>
            </a:xfrm>
            <a:prstGeom prst="rect">
              <a:avLst/>
            </a:prstGeom>
            <a:ln w="12700">
              <a:miter lim="400000"/>
            </a:ln>
          </p:spPr>
        </p:pic>
        <p:pic>
          <p:nvPicPr>
            <p:cNvPr id="13" name="pasted-image.pdf"/>
            <p:cNvPicPr/>
            <p:nvPr/>
          </p:nvPicPr>
          <p:blipFill>
            <a:blip r:embed="rId3">
              <a:duotone>
                <a:prstClr val="black"/>
                <a:schemeClr val="accent6">
                  <a:tint val="45000"/>
                  <a:satMod val="400000"/>
                </a:schemeClr>
              </a:duotone>
              <a:extLst/>
            </a:blip>
            <a:stretch>
              <a:fillRect/>
            </a:stretch>
          </p:blipFill>
          <p:spPr>
            <a:xfrm>
              <a:off x="8893933" y="1918660"/>
              <a:ext cx="937025" cy="886019"/>
            </a:xfrm>
            <a:prstGeom prst="rect">
              <a:avLst/>
            </a:prstGeom>
            <a:ln w="12700">
              <a:miter lim="400000"/>
            </a:ln>
          </p:spPr>
        </p:pic>
        <p:sp>
          <p:nvSpPr>
            <p:cNvPr id="14" name="Shape 1771"/>
            <p:cNvSpPr/>
            <p:nvPr/>
          </p:nvSpPr>
          <p:spPr>
            <a:xfrm>
              <a:off x="4998629" y="2449082"/>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D32146"/>
              </a:solidFill>
              <a:miter lim="400000"/>
            </a:ln>
          </p:spPr>
          <p:txBody>
            <a:bodyPr lIns="0" tIns="0" rIns="0" bIns="0" anchor="ctr"/>
            <a:lstStyle/>
            <a:p>
              <a:pPr lvl="0">
                <a:defRPr sz="2400" b="0">
                  <a:solidFill>
                    <a:srgbClr val="FFFFFF"/>
                  </a:solidFill>
                  <a:latin typeface="+mn-lt"/>
                  <a:ea typeface="+mn-ea"/>
                  <a:cs typeface="+mn-cs"/>
                  <a:sym typeface="Helvetica Light"/>
                </a:defRPr>
              </a:pPr>
              <a:endParaRPr/>
            </a:p>
          </p:txBody>
        </p:sp>
        <p:sp>
          <p:nvSpPr>
            <p:cNvPr id="15" name="Shape 1772"/>
            <p:cNvSpPr/>
            <p:nvPr/>
          </p:nvSpPr>
          <p:spPr>
            <a:xfrm>
              <a:off x="7064499" y="2449082"/>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D32146"/>
              </a:solidFill>
              <a:miter lim="400000"/>
            </a:ln>
          </p:spPr>
          <p:txBody>
            <a:bodyPr lIns="0" tIns="0" rIns="0" bIns="0" anchor="ctr"/>
            <a:lstStyle/>
            <a:p>
              <a:pPr lvl="0">
                <a:defRPr sz="2400" b="0">
                  <a:solidFill>
                    <a:srgbClr val="FFFFFF"/>
                  </a:solidFill>
                  <a:latin typeface="+mn-lt"/>
                  <a:ea typeface="+mn-ea"/>
                  <a:cs typeface="+mn-cs"/>
                  <a:sym typeface="Helvetica Light"/>
                </a:defRPr>
              </a:pPr>
              <a:endParaRPr/>
            </a:p>
          </p:txBody>
        </p:sp>
        <p:sp>
          <p:nvSpPr>
            <p:cNvPr id="16" name="Shape 1771"/>
            <p:cNvSpPr/>
            <p:nvPr/>
          </p:nvSpPr>
          <p:spPr>
            <a:xfrm>
              <a:off x="3527502" y="2457464"/>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D32146"/>
              </a:solidFill>
              <a:miter lim="400000"/>
            </a:ln>
          </p:spPr>
          <p:txBody>
            <a:bodyPr lIns="0" tIns="0" rIns="0" bIns="0" anchor="ctr"/>
            <a:lstStyle/>
            <a:p>
              <a:pPr lvl="0">
                <a:defRPr sz="2400" b="0">
                  <a:solidFill>
                    <a:srgbClr val="FFFFFF"/>
                  </a:solidFill>
                  <a:latin typeface="+mn-lt"/>
                  <a:ea typeface="+mn-ea"/>
                  <a:cs typeface="+mn-cs"/>
                  <a:sym typeface="Helvetica Light"/>
                </a:defRPr>
              </a:pPr>
              <a:endParaRPr/>
            </a:p>
          </p:txBody>
        </p:sp>
        <p:sp>
          <p:nvSpPr>
            <p:cNvPr id="17" name="Shape 1771"/>
            <p:cNvSpPr/>
            <p:nvPr/>
          </p:nvSpPr>
          <p:spPr>
            <a:xfrm>
              <a:off x="8601024" y="2457465"/>
              <a:ext cx="109290" cy="1092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D32146"/>
              </a:solidFill>
              <a:miter lim="400000"/>
            </a:ln>
          </p:spPr>
          <p:txBody>
            <a:bodyPr lIns="0" tIns="0" rIns="0" bIns="0" anchor="ctr"/>
            <a:lstStyle/>
            <a:p>
              <a:pPr lvl="0">
                <a:defRPr sz="2400" b="0">
                  <a:solidFill>
                    <a:srgbClr val="FFFFFF"/>
                  </a:solidFill>
                  <a:latin typeface="+mn-lt"/>
                  <a:ea typeface="+mn-ea"/>
                  <a:cs typeface="+mn-cs"/>
                  <a:sym typeface="Helvetica Light"/>
                </a:defRPr>
              </a:pPr>
              <a:endParaRPr/>
            </a:p>
          </p:txBody>
        </p:sp>
        <p:grpSp>
          <p:nvGrpSpPr>
            <p:cNvPr id="18" name="Group 1749"/>
            <p:cNvGrpSpPr/>
            <p:nvPr/>
          </p:nvGrpSpPr>
          <p:grpSpPr>
            <a:xfrm>
              <a:off x="1589306" y="4209651"/>
              <a:ext cx="2648702" cy="1991321"/>
              <a:chOff x="0" y="0"/>
              <a:chExt cx="5297402" cy="3982639"/>
            </a:xfrm>
          </p:grpSpPr>
          <p:sp>
            <p:nvSpPr>
              <p:cNvPr id="41" name="Shape 1747"/>
              <p:cNvSpPr/>
              <p:nvPr/>
            </p:nvSpPr>
            <p:spPr>
              <a:xfrm>
                <a:off x="0" y="0"/>
                <a:ext cx="501979" cy="3982640"/>
              </a:xfrm>
              <a:prstGeom prst="rect">
                <a:avLst/>
              </a:prstGeom>
              <a:solidFill>
                <a:srgbClr val="2CA397"/>
              </a:solidFill>
              <a:ln w="12700" cap="flat">
                <a:solidFill>
                  <a:srgbClr val="000000">
                    <a:alpha val="0"/>
                  </a:srgbClr>
                </a:solidFill>
                <a:prstDash val="solid"/>
                <a:miter lim="400000"/>
              </a:ln>
              <a:effectLst/>
            </p:spPr>
            <p:txBody>
              <a:bodyPr wrap="square" lIns="20320" tIns="20320" rIns="20320" bIns="20320" numCol="1" anchor="ctr">
                <a:noAutofit/>
              </a:bodyPr>
              <a:lstStyle/>
              <a:p>
                <a:pPr lvl="0">
                  <a:defRPr sz="28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0"/>
              </a:p>
            </p:txBody>
          </p:sp>
          <p:sp>
            <p:nvSpPr>
              <p:cNvPr id="42" name="Shape 1748"/>
              <p:cNvSpPr/>
              <p:nvPr/>
            </p:nvSpPr>
            <p:spPr>
              <a:xfrm>
                <a:off x="274399" y="2812231"/>
                <a:ext cx="5023004" cy="1170409"/>
              </a:xfrm>
              <a:prstGeom prst="rect">
                <a:avLst/>
              </a:prstGeom>
              <a:solidFill>
                <a:srgbClr val="2CA397"/>
              </a:solidFill>
              <a:ln w="12700" cap="flat">
                <a:solidFill>
                  <a:srgbClr val="000000">
                    <a:alpha val="0"/>
                  </a:srgbClr>
                </a:solidFill>
                <a:prstDash val="solid"/>
                <a:miter lim="400000"/>
              </a:ln>
              <a:effectLst/>
            </p:spPr>
            <p:txBody>
              <a:bodyPr wrap="square" lIns="20320" tIns="20320" rIns="20320" bIns="20320" numCol="1" anchor="ctr">
                <a:noAutofit/>
              </a:bodyPr>
              <a:lstStyle/>
              <a:p>
                <a:pPr lvl="0">
                  <a:defRPr sz="28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0"/>
              </a:p>
            </p:txBody>
          </p:sp>
        </p:grpSp>
        <p:grpSp>
          <p:nvGrpSpPr>
            <p:cNvPr id="19" name="Group 1752"/>
            <p:cNvGrpSpPr/>
            <p:nvPr/>
          </p:nvGrpSpPr>
          <p:grpSpPr>
            <a:xfrm>
              <a:off x="4799678" y="4193614"/>
              <a:ext cx="2652624" cy="1991321"/>
              <a:chOff x="0" y="0"/>
              <a:chExt cx="5305246" cy="3982639"/>
            </a:xfrm>
          </p:grpSpPr>
          <p:sp>
            <p:nvSpPr>
              <p:cNvPr id="39" name="Shape 1750"/>
              <p:cNvSpPr/>
              <p:nvPr/>
            </p:nvSpPr>
            <p:spPr>
              <a:xfrm>
                <a:off x="0" y="0"/>
                <a:ext cx="501979" cy="3982640"/>
              </a:xfrm>
              <a:prstGeom prst="rect">
                <a:avLst/>
              </a:prstGeom>
              <a:solidFill>
                <a:srgbClr val="26A198"/>
              </a:solidFill>
              <a:ln w="12700" cap="flat">
                <a:solidFill>
                  <a:srgbClr val="000000">
                    <a:alpha val="0"/>
                  </a:srgbClr>
                </a:solidFill>
                <a:prstDash val="solid"/>
                <a:miter lim="400000"/>
              </a:ln>
              <a:effectLst/>
            </p:spPr>
            <p:txBody>
              <a:bodyPr wrap="square" lIns="20320" tIns="20320" rIns="20320" bIns="20320" numCol="1" anchor="ctr">
                <a:noAutofit/>
              </a:bodyPr>
              <a:lstStyle/>
              <a:p>
                <a:pPr lvl="0">
                  <a:defRPr sz="28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0"/>
              </a:p>
            </p:txBody>
          </p:sp>
          <p:sp>
            <p:nvSpPr>
              <p:cNvPr id="40" name="Shape 1751"/>
              <p:cNvSpPr/>
              <p:nvPr/>
            </p:nvSpPr>
            <p:spPr>
              <a:xfrm>
                <a:off x="282243" y="2812231"/>
                <a:ext cx="5023004" cy="1170409"/>
              </a:xfrm>
              <a:prstGeom prst="rect">
                <a:avLst/>
              </a:prstGeom>
              <a:solidFill>
                <a:srgbClr val="26A198"/>
              </a:solidFill>
              <a:ln w="12700" cap="flat">
                <a:solidFill>
                  <a:srgbClr val="000000">
                    <a:alpha val="0"/>
                  </a:srgbClr>
                </a:solidFill>
                <a:prstDash val="solid"/>
                <a:miter lim="400000"/>
              </a:ln>
              <a:effectLst/>
            </p:spPr>
            <p:txBody>
              <a:bodyPr wrap="square" lIns="20320" tIns="20320" rIns="20320" bIns="20320" numCol="1" anchor="ctr">
                <a:noAutofit/>
              </a:bodyPr>
              <a:lstStyle/>
              <a:p>
                <a:pPr lvl="0">
                  <a:defRPr sz="28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0"/>
              </a:p>
            </p:txBody>
          </p:sp>
        </p:grpSp>
        <p:grpSp>
          <p:nvGrpSpPr>
            <p:cNvPr id="20" name="Group 1755"/>
            <p:cNvGrpSpPr/>
            <p:nvPr/>
          </p:nvGrpSpPr>
          <p:grpSpPr>
            <a:xfrm>
              <a:off x="7981869" y="4159747"/>
              <a:ext cx="2656546" cy="1991321"/>
              <a:chOff x="0" y="0"/>
              <a:chExt cx="5313090" cy="3982639"/>
            </a:xfrm>
          </p:grpSpPr>
          <p:sp>
            <p:nvSpPr>
              <p:cNvPr id="37" name="Shape 1753"/>
              <p:cNvSpPr/>
              <p:nvPr/>
            </p:nvSpPr>
            <p:spPr>
              <a:xfrm>
                <a:off x="0" y="0"/>
                <a:ext cx="501979" cy="3982640"/>
              </a:xfrm>
              <a:prstGeom prst="rect">
                <a:avLst/>
              </a:prstGeom>
              <a:solidFill>
                <a:srgbClr val="2CA397"/>
              </a:solidFill>
              <a:ln w="12700" cap="flat">
                <a:solidFill>
                  <a:srgbClr val="000000">
                    <a:alpha val="0"/>
                  </a:srgbClr>
                </a:solidFill>
                <a:prstDash val="solid"/>
                <a:miter lim="400000"/>
              </a:ln>
              <a:effectLst/>
            </p:spPr>
            <p:txBody>
              <a:bodyPr wrap="square" lIns="20320" tIns="20320" rIns="20320" bIns="20320" numCol="1" anchor="ctr">
                <a:noAutofit/>
              </a:bodyPr>
              <a:lstStyle/>
              <a:p>
                <a:pPr lvl="0">
                  <a:defRPr sz="28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0"/>
              </a:p>
            </p:txBody>
          </p:sp>
          <p:sp>
            <p:nvSpPr>
              <p:cNvPr id="38" name="Shape 1754"/>
              <p:cNvSpPr/>
              <p:nvPr/>
            </p:nvSpPr>
            <p:spPr>
              <a:xfrm>
                <a:off x="290086" y="2812231"/>
                <a:ext cx="5023005" cy="1170409"/>
              </a:xfrm>
              <a:prstGeom prst="rect">
                <a:avLst/>
              </a:prstGeom>
              <a:solidFill>
                <a:srgbClr val="2CA397"/>
              </a:solidFill>
              <a:ln w="12700" cap="flat">
                <a:solidFill>
                  <a:srgbClr val="000000">
                    <a:alpha val="0"/>
                  </a:srgbClr>
                </a:solidFill>
                <a:prstDash val="solid"/>
                <a:miter lim="400000"/>
              </a:ln>
              <a:effectLst/>
            </p:spPr>
            <p:txBody>
              <a:bodyPr wrap="square" lIns="20320" tIns="20320" rIns="20320" bIns="20320" numCol="1" anchor="ctr">
                <a:noAutofit/>
              </a:bodyPr>
              <a:lstStyle/>
              <a:p>
                <a:pPr lvl="0">
                  <a:defRPr sz="28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0"/>
              </a:p>
            </p:txBody>
          </p:sp>
        </p:grpSp>
        <p:sp>
          <p:nvSpPr>
            <p:cNvPr id="21" name="Shape 1756"/>
            <p:cNvSpPr/>
            <p:nvPr/>
          </p:nvSpPr>
          <p:spPr>
            <a:xfrm>
              <a:off x="7989791" y="5738756"/>
              <a:ext cx="2648625" cy="438904"/>
            </a:xfrm>
            <a:prstGeom prst="rect">
              <a:avLst/>
            </a:prstGeom>
            <a:ln w="12700">
              <a:miter lim="400000"/>
            </a:ln>
            <a:extLst>
              <a:ext uri="{C572A759-6A51-4108-AA02-DFA0A04FC94B}">
                <ma14:wrappingTextBoxFlag xmlns:ma14="http://schemas.microsoft.com/office/mac/drawingml/2011/main" xmlns="" val="1"/>
              </a:ext>
            </a:extLst>
          </p:spPr>
          <p:txBody>
            <a:bodyPr lIns="10160" tIns="10160" rIns="10160" bIns="10160"/>
            <a:lstStyle>
              <a:lvl1pPr algn="l" defTabSz="825500">
                <a:lnSpc>
                  <a:spcPct val="90000"/>
                </a:lnSpc>
                <a:defRPr sz="2800">
                  <a:solidFill>
                    <a:srgbClr val="FFFFFF"/>
                  </a:solidFill>
                  <a:latin typeface="Lato Semibold"/>
                  <a:ea typeface="Lato Semibold"/>
                  <a:cs typeface="Lato Semibold"/>
                  <a:sym typeface="Lato Semibold"/>
                </a:defRPr>
              </a:lvl1pPr>
            </a:lstStyle>
            <a:p>
              <a:pPr lvl="0" algn="ctr">
                <a:defRPr sz="1800" b="0">
                  <a:solidFill>
                    <a:srgbClr val="000000"/>
                  </a:solidFill>
                </a:defRPr>
              </a:pPr>
              <a:r>
                <a:rPr sz="2025" b="1" dirty="0">
                  <a:solidFill>
                    <a:schemeClr val="bg1"/>
                  </a:solidFill>
                  <a:latin typeface="+mj-lt"/>
                </a:rPr>
                <a:t>LAST MILE </a:t>
              </a:r>
            </a:p>
          </p:txBody>
        </p:sp>
        <p:sp>
          <p:nvSpPr>
            <p:cNvPr id="22" name="Shape 1757"/>
            <p:cNvSpPr/>
            <p:nvPr/>
          </p:nvSpPr>
          <p:spPr>
            <a:xfrm>
              <a:off x="4822352" y="5754276"/>
              <a:ext cx="2629951" cy="370890"/>
            </a:xfrm>
            <a:prstGeom prst="rect">
              <a:avLst/>
            </a:prstGeom>
            <a:ln w="12700">
              <a:miter lim="400000"/>
            </a:ln>
            <a:extLst>
              <a:ext uri="{C572A759-6A51-4108-AA02-DFA0A04FC94B}">
                <ma14:wrappingTextBoxFlag xmlns:ma14="http://schemas.microsoft.com/office/mac/drawingml/2011/main" xmlns="" val="1"/>
              </a:ext>
            </a:extLst>
          </p:spPr>
          <p:txBody>
            <a:bodyPr lIns="10160" tIns="10160" rIns="10160" bIns="10160"/>
            <a:lstStyle>
              <a:lvl1pPr algn="l" defTabSz="825500">
                <a:lnSpc>
                  <a:spcPct val="90000"/>
                </a:lnSpc>
                <a:defRPr sz="2800">
                  <a:solidFill>
                    <a:srgbClr val="FFFFFF"/>
                  </a:solidFill>
                  <a:latin typeface="Lato Semibold"/>
                  <a:ea typeface="Lato Semibold"/>
                  <a:cs typeface="Lato Semibold"/>
                  <a:sym typeface="Lato Semibold"/>
                </a:defRPr>
              </a:lvl1pPr>
            </a:lstStyle>
            <a:p>
              <a:pPr lvl="0" algn="ctr">
                <a:defRPr sz="1800" b="0">
                  <a:solidFill>
                    <a:srgbClr val="000000"/>
                  </a:solidFill>
                </a:defRPr>
              </a:pPr>
              <a:r>
                <a:rPr sz="2025" b="1" dirty="0">
                  <a:solidFill>
                    <a:schemeClr val="bg1"/>
                  </a:solidFill>
                  <a:latin typeface="+mj-lt"/>
                </a:rPr>
                <a:t>MIDDLE MILE </a:t>
              </a:r>
            </a:p>
          </p:txBody>
        </p:sp>
        <p:sp>
          <p:nvSpPr>
            <p:cNvPr id="23" name="Shape 1758"/>
            <p:cNvSpPr/>
            <p:nvPr/>
          </p:nvSpPr>
          <p:spPr>
            <a:xfrm>
              <a:off x="1607346" y="5772763"/>
              <a:ext cx="2621884" cy="370890"/>
            </a:xfrm>
            <a:prstGeom prst="rect">
              <a:avLst/>
            </a:prstGeom>
            <a:ln w="12700">
              <a:miter lim="400000"/>
            </a:ln>
            <a:extLst>
              <a:ext uri="{C572A759-6A51-4108-AA02-DFA0A04FC94B}">
                <ma14:wrappingTextBoxFlag xmlns:ma14="http://schemas.microsoft.com/office/mac/drawingml/2011/main" xmlns="" val="1"/>
              </a:ext>
            </a:extLst>
          </p:spPr>
          <p:txBody>
            <a:bodyPr lIns="10160" tIns="10160" rIns="10160" bIns="10160"/>
            <a:lstStyle>
              <a:lvl1pPr algn="l" defTabSz="825500">
                <a:lnSpc>
                  <a:spcPct val="90000"/>
                </a:lnSpc>
                <a:defRPr sz="2800">
                  <a:solidFill>
                    <a:srgbClr val="FFFFFF"/>
                  </a:solidFill>
                  <a:latin typeface="Lato Semibold"/>
                  <a:ea typeface="Lato Semibold"/>
                  <a:cs typeface="Lato Semibold"/>
                  <a:sym typeface="Lato Semibold"/>
                </a:defRPr>
              </a:lvl1pPr>
            </a:lstStyle>
            <a:p>
              <a:pPr lvl="0" algn="ctr">
                <a:defRPr sz="1800" b="0">
                  <a:solidFill>
                    <a:srgbClr val="000000"/>
                  </a:solidFill>
                </a:defRPr>
              </a:pPr>
              <a:r>
                <a:rPr sz="2025" b="1" dirty="0">
                  <a:solidFill>
                    <a:schemeClr val="bg1"/>
                  </a:solidFill>
                  <a:latin typeface="+mj-lt"/>
                </a:rPr>
                <a:t>FIRST MIL</a:t>
              </a:r>
              <a:r>
                <a:rPr lang="en-GB" sz="2025" b="1" dirty="0">
                  <a:solidFill>
                    <a:schemeClr val="bg1"/>
                  </a:solidFill>
                  <a:latin typeface="+mj-lt"/>
                </a:rPr>
                <a:t>E</a:t>
              </a:r>
              <a:endParaRPr sz="2025" b="1" dirty="0">
                <a:solidFill>
                  <a:schemeClr val="bg1"/>
                </a:solidFill>
                <a:latin typeface="+mj-lt"/>
              </a:endParaRPr>
            </a:p>
          </p:txBody>
        </p:sp>
        <p:sp>
          <p:nvSpPr>
            <p:cNvPr id="24" name="Shape 1759"/>
            <p:cNvSpPr/>
            <p:nvPr/>
          </p:nvSpPr>
          <p:spPr>
            <a:xfrm>
              <a:off x="1589922" y="4175299"/>
              <a:ext cx="2648702" cy="1548217"/>
            </a:xfrm>
            <a:prstGeom prst="rect">
              <a:avLst/>
            </a:prstGeom>
            <a:solidFill>
              <a:srgbClr val="7F7F7F"/>
            </a:solidFill>
            <a:ln w="12700">
              <a:noFill/>
              <a:miter lim="400000"/>
            </a:ln>
          </p:spPr>
          <p:txBody>
            <a:bodyPr lIns="0" tIns="0" rIns="0" bIns="0" anchor="ctr"/>
            <a:lstStyle/>
            <a:p>
              <a:pPr lvl="0">
                <a:defRPr sz="2400" b="0">
                  <a:solidFill>
                    <a:srgbClr val="FFFFFF"/>
                  </a:solidFill>
                  <a:latin typeface="+mn-lt"/>
                  <a:ea typeface="+mn-ea"/>
                  <a:cs typeface="+mn-cs"/>
                  <a:sym typeface="Helvetica Light"/>
                </a:defRPr>
              </a:pPr>
              <a:endParaRPr sz="2100"/>
            </a:p>
          </p:txBody>
        </p:sp>
        <p:sp>
          <p:nvSpPr>
            <p:cNvPr id="25" name="Shape 1760"/>
            <p:cNvSpPr/>
            <p:nvPr/>
          </p:nvSpPr>
          <p:spPr>
            <a:xfrm>
              <a:off x="4799718" y="4159747"/>
              <a:ext cx="2652585" cy="1563769"/>
            </a:xfrm>
            <a:prstGeom prst="rect">
              <a:avLst/>
            </a:prstGeom>
            <a:solidFill>
              <a:srgbClr val="7F7F7F"/>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a:p>
          </p:txBody>
        </p:sp>
        <p:sp>
          <p:nvSpPr>
            <p:cNvPr id="26" name="Shape 1761"/>
            <p:cNvSpPr/>
            <p:nvPr/>
          </p:nvSpPr>
          <p:spPr>
            <a:xfrm>
              <a:off x="7989791" y="4156986"/>
              <a:ext cx="2648702" cy="1555179"/>
            </a:xfrm>
            <a:prstGeom prst="rect">
              <a:avLst/>
            </a:prstGeom>
            <a:solidFill>
              <a:srgbClr val="7F7F7F"/>
            </a:solidFill>
            <a:ln w="12700">
              <a:miter lim="400000"/>
            </a:ln>
          </p:spPr>
          <p:txBody>
            <a:bodyPr lIns="0" tIns="0" rIns="0" bIns="0" anchor="ctr"/>
            <a:lstStyle/>
            <a:p>
              <a:pPr lvl="0">
                <a:defRPr sz="2400" b="0">
                  <a:solidFill>
                    <a:srgbClr val="FFFFFF"/>
                  </a:solidFill>
                  <a:latin typeface="+mn-lt"/>
                  <a:ea typeface="+mn-ea"/>
                  <a:cs typeface="+mn-cs"/>
                  <a:sym typeface="Helvetica Light"/>
                </a:defRPr>
              </a:pPr>
              <a:endParaRPr/>
            </a:p>
          </p:txBody>
        </p:sp>
        <p:sp>
          <p:nvSpPr>
            <p:cNvPr id="27" name="Shape 1762"/>
            <p:cNvSpPr/>
            <p:nvPr/>
          </p:nvSpPr>
          <p:spPr>
            <a:xfrm>
              <a:off x="1617488" y="4258109"/>
              <a:ext cx="2648703" cy="13404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Link Redundancy</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IPSec Security</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TCP Optimisation</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Deduplication</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Compression</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QoS </a:t>
              </a:r>
            </a:p>
          </p:txBody>
        </p:sp>
        <p:sp>
          <p:nvSpPr>
            <p:cNvPr id="28" name="Shape 1763"/>
            <p:cNvSpPr/>
            <p:nvPr/>
          </p:nvSpPr>
          <p:spPr>
            <a:xfrm>
              <a:off x="4795756" y="4312038"/>
              <a:ext cx="2656546" cy="12390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algn="ctr" defTabSz="171450">
                <a:buSzPct val="100000"/>
                <a:defRPr sz="1800" b="0">
                  <a:solidFill>
                    <a:srgbClr val="000000"/>
                  </a:solidFill>
                </a:defRPr>
              </a:pPr>
              <a:r>
                <a:rPr sz="1050" b="1" dirty="0">
                  <a:solidFill>
                    <a:srgbClr val="FFFFFF"/>
                  </a:solidFill>
                  <a:ea typeface="Lato Regular"/>
                  <a:cs typeface="Lato Regular"/>
                  <a:sym typeface="Lato Regular"/>
                </a:rPr>
                <a:t>Private Network</a:t>
              </a:r>
            </a:p>
            <a:p>
              <a:pPr algn="ctr" defTabSz="171450">
                <a:buSzPct val="100000"/>
                <a:defRPr sz="1800" b="0">
                  <a:solidFill>
                    <a:srgbClr val="000000"/>
                  </a:solidFill>
                </a:defRPr>
              </a:pPr>
              <a:r>
                <a:rPr sz="1050" b="1" dirty="0">
                  <a:solidFill>
                    <a:srgbClr val="FFFFFF"/>
                  </a:solidFill>
                  <a:ea typeface="Lato Regular"/>
                  <a:cs typeface="Lato Regular"/>
                  <a:sym typeface="Lato Regular"/>
                </a:rPr>
                <a:t>Low, Stable Latency Core</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TCP Optimisation</a:t>
              </a:r>
            </a:p>
            <a:p>
              <a:pPr algn="ctr" defTabSz="171450">
                <a:buSzPct val="100000"/>
                <a:defRPr sz="1800" b="0">
                  <a:solidFill>
                    <a:srgbClr val="000000"/>
                  </a:solidFill>
                </a:defRPr>
              </a:pPr>
              <a:r>
                <a:rPr sz="1050" b="1" dirty="0">
                  <a:solidFill>
                    <a:srgbClr val="FFFFFF"/>
                  </a:solidFill>
                  <a:ea typeface="Lato Regular"/>
                  <a:cs typeface="Lato Regular"/>
                  <a:sym typeface="Lato Regular"/>
                </a:rPr>
                <a:t>Intelligent routing</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IPSec Security</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Application proxies</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QoS</a:t>
              </a:r>
              <a:endParaRPr sz="1050" b="1" dirty="0">
                <a:solidFill>
                  <a:srgbClr val="FFFFFF"/>
                </a:solidFill>
                <a:ea typeface="Lato Regular"/>
                <a:cs typeface="Lato Regular"/>
                <a:sym typeface="Lato Regular"/>
              </a:endParaRPr>
            </a:p>
          </p:txBody>
        </p:sp>
        <p:sp>
          <p:nvSpPr>
            <p:cNvPr id="29" name="Shape 1764"/>
            <p:cNvSpPr/>
            <p:nvPr/>
          </p:nvSpPr>
          <p:spPr>
            <a:xfrm>
              <a:off x="7989790" y="4176545"/>
              <a:ext cx="2648625" cy="153562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Link Redundancy</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IPSec Security</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TCP Optimisation</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Deduplication</a:t>
              </a:r>
            </a:p>
            <a:p>
              <a:pPr algn="ctr" defTabSz="171450">
                <a:buSzPct val="100000"/>
                <a:defRPr sz="1800" b="0">
                  <a:solidFill>
                    <a:srgbClr val="000000"/>
                  </a:solidFill>
                </a:defRPr>
              </a:pPr>
              <a:r>
                <a:rPr sz="1050" b="1" dirty="0">
                  <a:solidFill>
                    <a:srgbClr val="FFFFFF"/>
                  </a:solidFill>
                  <a:ea typeface="Lato Regular"/>
                  <a:cs typeface="Lato Regular"/>
                  <a:sym typeface="Lato Regular"/>
                </a:rPr>
                <a:t>Compression</a:t>
              </a:r>
            </a:p>
            <a:p>
              <a:pPr algn="ctr" defTabSz="171450">
                <a:buSzPct val="100000"/>
                <a:defRPr sz="1800" b="0">
                  <a:solidFill>
                    <a:srgbClr val="000000"/>
                  </a:solidFill>
                </a:defRPr>
              </a:pPr>
              <a:r>
                <a:rPr lang="en-US" sz="1050" b="1" dirty="0">
                  <a:solidFill>
                    <a:srgbClr val="FFFFFF"/>
                  </a:solidFill>
                  <a:ea typeface="Lato Regular"/>
                  <a:cs typeface="Lato Regular"/>
                  <a:sym typeface="Lato Regular"/>
                </a:rPr>
                <a:t>QoS </a:t>
              </a:r>
              <a:endParaRPr sz="1050" b="1" dirty="0">
                <a:solidFill>
                  <a:srgbClr val="FFFFFF"/>
                </a:solidFill>
                <a:ea typeface="Lato Regular"/>
                <a:cs typeface="Lato Regular"/>
                <a:sym typeface="Lato Regular"/>
              </a:endParaRPr>
            </a:p>
          </p:txBody>
        </p:sp>
        <p:grpSp>
          <p:nvGrpSpPr>
            <p:cNvPr id="30" name="Group 1770"/>
            <p:cNvGrpSpPr/>
            <p:nvPr/>
          </p:nvGrpSpPr>
          <p:grpSpPr>
            <a:xfrm>
              <a:off x="2896831" y="3881945"/>
              <a:ext cx="6446876" cy="277803"/>
              <a:chOff x="0" y="0"/>
              <a:chExt cx="12893751" cy="555604"/>
            </a:xfrm>
          </p:grpSpPr>
          <p:sp>
            <p:nvSpPr>
              <p:cNvPr id="35" name="Shape 1768"/>
              <p:cNvSpPr/>
              <p:nvPr/>
            </p:nvSpPr>
            <p:spPr>
              <a:xfrm>
                <a:off x="6462319" y="39586"/>
                <a:ext cx="1" cy="516019"/>
              </a:xfrm>
              <a:prstGeom prst="line">
                <a:avLst/>
              </a:prstGeom>
              <a:noFill/>
              <a:ln w="25400" cap="flat">
                <a:solidFill>
                  <a:srgbClr val="53585F"/>
                </a:solidFill>
                <a:prstDash val="sysDot"/>
                <a:miter lim="400000"/>
                <a:tailEnd type="triangle" w="med" len="med"/>
              </a:ln>
              <a:effectLst/>
            </p:spPr>
            <p:txBody>
              <a:bodyPr wrap="square" lIns="0" tIns="0" rIns="0" bIns="0" numCol="1" anchor="ctr">
                <a:noAutofit/>
              </a:bodyPr>
              <a:lstStyle/>
              <a:p>
                <a:pPr defTabSz="309563">
                  <a:defRPr sz="2500" b="0">
                    <a:solidFill>
                      <a:srgbClr val="000000"/>
                    </a:solidFill>
                  </a:defRPr>
                </a:pPr>
                <a:endParaRPr sz="1875"/>
              </a:p>
            </p:txBody>
          </p:sp>
          <p:sp>
            <p:nvSpPr>
              <p:cNvPr id="36" name="Shape 1769"/>
              <p:cNvSpPr/>
              <p:nvPr/>
            </p:nvSpPr>
            <p:spPr>
              <a:xfrm>
                <a:off x="0" y="0"/>
                <a:ext cx="12893752" cy="5541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058"/>
                    </a:lnTo>
                  </a:path>
                </a:pathLst>
              </a:custGeom>
              <a:noFill/>
              <a:ln w="25400" cap="flat">
                <a:solidFill>
                  <a:srgbClr val="2CA397"/>
                </a:solidFill>
                <a:prstDash val="sysDot"/>
                <a:miter lim="400000"/>
                <a:headEnd type="triangle" w="med" len="med"/>
                <a:tailEnd type="triangle" w="med" len="med"/>
              </a:ln>
              <a:effectLst/>
            </p:spPr>
            <p:txBody>
              <a:bodyPr wrap="square" lIns="0" tIns="0" rIns="0" bIns="0" numCol="1" anchor="ctr">
                <a:noAutofit/>
              </a:bodyPr>
              <a:lstStyle/>
              <a:p>
                <a:pPr defTabSz="309563">
                  <a:defRPr sz="2500" b="0">
                    <a:solidFill>
                      <a:srgbClr val="000000"/>
                    </a:solidFill>
                  </a:defRPr>
                </a:pPr>
                <a:endParaRPr sz="1875"/>
              </a:p>
            </p:txBody>
          </p:sp>
        </p:grpSp>
        <p:sp>
          <p:nvSpPr>
            <p:cNvPr id="31" name="Shape 1800"/>
            <p:cNvSpPr/>
            <p:nvPr/>
          </p:nvSpPr>
          <p:spPr>
            <a:xfrm>
              <a:off x="3670363" y="3499464"/>
              <a:ext cx="4915257" cy="4212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4000">
                  <a:solidFill>
                    <a:srgbClr val="0365C0"/>
                  </a:solidFill>
                </a:defRPr>
              </a:lvl1pPr>
            </a:lstStyle>
            <a:p>
              <a:pPr lvl="0" algn="ctr">
                <a:defRPr sz="1800" b="0">
                  <a:solidFill>
                    <a:srgbClr val="000000"/>
                  </a:solidFill>
                </a:defRPr>
              </a:pPr>
              <a:r>
                <a:rPr sz="1350" b="1" dirty="0">
                  <a:solidFill>
                    <a:srgbClr val="2CA397"/>
                  </a:solidFill>
                </a:rPr>
                <a:t>Multi-</a:t>
              </a:r>
              <a:r>
                <a:rPr lang="en-GB" sz="1350" b="1" dirty="0">
                  <a:solidFill>
                    <a:srgbClr val="2CA397"/>
                  </a:solidFill>
                </a:rPr>
                <a:t>S</a:t>
              </a:r>
              <a:r>
                <a:rPr sz="1350" b="1" dirty="0">
                  <a:solidFill>
                    <a:srgbClr val="2CA397"/>
                  </a:solidFill>
                </a:rPr>
                <a:t>egment</a:t>
              </a:r>
              <a:r>
                <a:rPr lang="en-GB" sz="1350" b="1" dirty="0">
                  <a:solidFill>
                    <a:srgbClr val="2CA397"/>
                  </a:solidFill>
                </a:rPr>
                <a:t>-</a:t>
              </a:r>
              <a:r>
                <a:rPr sz="1350" b="1" dirty="0">
                  <a:solidFill>
                    <a:srgbClr val="2CA397"/>
                  </a:solidFill>
                </a:rPr>
                <a:t>Optimi</a:t>
              </a:r>
              <a:r>
                <a:rPr lang="en-GB" sz="1350" b="1" dirty="0">
                  <a:solidFill>
                    <a:srgbClr val="2CA397"/>
                  </a:solidFill>
                </a:rPr>
                <a:t>s</a:t>
              </a:r>
              <a:r>
                <a:rPr sz="1350" b="1" dirty="0">
                  <a:solidFill>
                    <a:srgbClr val="2CA397"/>
                  </a:solidFill>
                </a:rPr>
                <a:t>ation</a:t>
              </a:r>
            </a:p>
          </p:txBody>
        </p:sp>
      </p:grpSp>
      <p:pic>
        <p:nvPicPr>
          <p:cNvPr id="43" name="pasted-image.pdf"/>
          <p:cNvPicPr/>
          <p:nvPr/>
        </p:nvPicPr>
        <p:blipFill>
          <a:blip r:embed="rId4">
            <a:grayscl/>
            <a:extLst/>
          </a:blip>
          <a:stretch>
            <a:fillRect/>
          </a:stretch>
        </p:blipFill>
        <p:spPr>
          <a:xfrm>
            <a:off x="3909848" y="2098507"/>
            <a:ext cx="1323014" cy="1282604"/>
          </a:xfrm>
          <a:prstGeom prst="rect">
            <a:avLst/>
          </a:prstGeom>
          <a:ln w="12700">
            <a:miter lim="400000"/>
          </a:ln>
          <a:effectLst>
            <a:outerShdw blurRad="324126" dir="3600000" rotWithShape="0">
              <a:srgbClr val="000000">
                <a:alpha val="26221"/>
              </a:srgbClr>
            </a:outerShdw>
          </a:effectLst>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2799" y="2576584"/>
            <a:ext cx="801381" cy="323117"/>
          </a:xfrm>
          <a:prstGeom prst="rect">
            <a:avLst/>
          </a:prstGeom>
        </p:spPr>
      </p:pic>
      <p:sp>
        <p:nvSpPr>
          <p:cNvPr id="46"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2117313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700" dirty="0"/>
              <a:t>Consuming our services</a:t>
            </a:r>
          </a:p>
        </p:txBody>
      </p:sp>
      <p:graphicFrame>
        <p:nvGraphicFramePr>
          <p:cNvPr id="56" name="Table 55"/>
          <p:cNvGraphicFramePr>
            <a:graphicFrameLocks noGrp="1"/>
          </p:cNvGraphicFramePr>
          <p:nvPr>
            <p:extLst/>
          </p:nvPr>
        </p:nvGraphicFramePr>
        <p:xfrm>
          <a:off x="1095376" y="2230041"/>
          <a:ext cx="6953249" cy="3080384"/>
        </p:xfrm>
        <a:graphic>
          <a:graphicData uri="http://schemas.openxmlformats.org/drawingml/2006/table">
            <a:tbl>
              <a:tblPr>
                <a:tableStyleId>{5940675A-B579-460E-94D1-54222C63F5DA}</a:tableStyleId>
              </a:tblPr>
              <a:tblGrid>
                <a:gridCol w="6953249">
                  <a:extLst>
                    <a:ext uri="{9D8B030D-6E8A-4147-A177-3AD203B41FA5}">
                      <a16:colId xmlns:a16="http://schemas.microsoft.com/office/drawing/2014/main" val="20001"/>
                    </a:ext>
                  </a:extLst>
                </a:gridCol>
              </a:tblGrid>
              <a:tr h="625703">
                <a:tc>
                  <a:txBody>
                    <a:bodyPr/>
                    <a:lstStyle/>
                    <a:p>
                      <a:pPr marL="457200" marR="0" indent="-457200" algn="ctr" defTabSz="825500" eaLnBrk="1" fontAlgn="auto" latinLnBrk="0" hangingPunct="1">
                        <a:lnSpc>
                          <a:spcPct val="100000"/>
                        </a:lnSpc>
                        <a:spcBef>
                          <a:spcPts val="0"/>
                        </a:spcBef>
                        <a:spcAft>
                          <a:spcPts val="0"/>
                        </a:spcAft>
                        <a:buClrTx/>
                        <a:buSzTx/>
                        <a:buFont typeface="Wingdings" charset="2"/>
                        <a:buChar char="ü"/>
                        <a:tabLst/>
                        <a:defRPr/>
                      </a:pPr>
                      <a:r>
                        <a:rPr lang="en-US" sz="2100" b="1" dirty="0">
                          <a:ln>
                            <a:noFill/>
                          </a:ln>
                          <a:solidFill>
                            <a:srgbClr val="7F7F7F"/>
                          </a:solidFill>
                          <a:latin typeface="+mn-lt"/>
                          <a:ea typeface="+mn-ea"/>
                          <a:cs typeface="+mn-cs"/>
                          <a:sym typeface="Helvetica"/>
                        </a:rPr>
                        <a:t>1</a:t>
                      </a:r>
                      <a:r>
                        <a:rPr lang="en-US" sz="2100" b="1" baseline="0" dirty="0">
                          <a:ln>
                            <a:noFill/>
                          </a:ln>
                          <a:solidFill>
                            <a:srgbClr val="7F7F7F"/>
                          </a:solidFill>
                          <a:latin typeface="+mn-lt"/>
                          <a:ea typeface="+mn-ea"/>
                          <a:cs typeface="+mn-cs"/>
                          <a:sym typeface="Helvetica"/>
                        </a:rPr>
                        <a:t> to </a:t>
                      </a:r>
                      <a:r>
                        <a:rPr lang="en-US" sz="2100" b="1" dirty="0">
                          <a:ln>
                            <a:noFill/>
                          </a:ln>
                          <a:solidFill>
                            <a:srgbClr val="7F7F7F"/>
                          </a:solidFill>
                          <a:latin typeface="+mn-lt"/>
                          <a:ea typeface="+mn-ea"/>
                          <a:cs typeface="+mn-cs"/>
                          <a:sym typeface="Helvetica"/>
                        </a:rPr>
                        <a:t>5 Day Set-up Options</a:t>
                      </a:r>
                    </a:p>
                  </a:txBody>
                  <a:tcPr marL="34290" marR="34290" marT="17145" marB="17145"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5703">
                <a:tc>
                  <a:txBody>
                    <a:bodyPr/>
                    <a:lstStyle/>
                    <a:p>
                      <a:pPr marL="571500" marR="0" indent="-571500" algn="ctr" defTabSz="825500" eaLnBrk="1" fontAlgn="auto" latinLnBrk="0" hangingPunct="1">
                        <a:lnSpc>
                          <a:spcPct val="100000"/>
                        </a:lnSpc>
                        <a:spcBef>
                          <a:spcPts val="0"/>
                        </a:spcBef>
                        <a:spcAft>
                          <a:spcPts val="0"/>
                        </a:spcAft>
                        <a:buClrTx/>
                        <a:buSzTx/>
                        <a:buFont typeface="Wingdings" charset="2"/>
                        <a:buChar char="ü"/>
                        <a:tabLst/>
                        <a:defRPr/>
                      </a:pPr>
                      <a:r>
                        <a:rPr lang="en-US" sz="2100" b="1" dirty="0">
                          <a:ln>
                            <a:noFill/>
                          </a:ln>
                          <a:solidFill>
                            <a:srgbClr val="2CA397"/>
                          </a:solidFill>
                          <a:latin typeface="+mn-lt"/>
                          <a:ea typeface="+mn-ea"/>
                          <a:cs typeface="+mn-cs"/>
                          <a:sym typeface="Helvetica"/>
                        </a:rPr>
                        <a:t>Each site requires a</a:t>
                      </a:r>
                      <a:r>
                        <a:rPr lang="en-US" sz="2100" b="1" baseline="0" dirty="0">
                          <a:ln>
                            <a:noFill/>
                          </a:ln>
                          <a:solidFill>
                            <a:srgbClr val="2CA397"/>
                          </a:solidFill>
                          <a:latin typeface="+mn-lt"/>
                          <a:ea typeface="+mn-ea"/>
                          <a:cs typeface="+mn-cs"/>
                          <a:sym typeface="Helvetica"/>
                        </a:rPr>
                        <a:t> regular Internet connection (DIA)</a:t>
                      </a:r>
                      <a:endParaRPr lang="en-US" sz="2100" b="1" dirty="0">
                        <a:ln>
                          <a:noFill/>
                        </a:ln>
                        <a:solidFill>
                          <a:srgbClr val="2CA397"/>
                        </a:solidFill>
                        <a:latin typeface="+mn-lt"/>
                        <a:ea typeface="+mn-ea"/>
                        <a:cs typeface="+mn-cs"/>
                        <a:sym typeface="Helvetica"/>
                      </a:endParaRPr>
                    </a:p>
                  </a:txBody>
                  <a:tcPr marL="34290" marR="34290" marT="17145" marB="17145"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14489">
                <a:tc>
                  <a:txBody>
                    <a:bodyPr/>
                    <a:lstStyle/>
                    <a:p>
                      <a:pPr marL="571500" marR="0" indent="-571500" algn="ctr" defTabSz="825500" eaLnBrk="1" fontAlgn="auto" latinLnBrk="0" hangingPunct="1">
                        <a:lnSpc>
                          <a:spcPct val="100000"/>
                        </a:lnSpc>
                        <a:spcBef>
                          <a:spcPts val="0"/>
                        </a:spcBef>
                        <a:spcAft>
                          <a:spcPts val="0"/>
                        </a:spcAft>
                        <a:buClrTx/>
                        <a:buSzTx/>
                        <a:buFont typeface="Wingdings" charset="2"/>
                        <a:buChar char="ü"/>
                        <a:tabLst/>
                        <a:defRPr/>
                      </a:pPr>
                      <a:r>
                        <a:rPr lang="en-US" sz="2100" b="1" dirty="0">
                          <a:ln>
                            <a:noFill/>
                          </a:ln>
                          <a:solidFill>
                            <a:srgbClr val="7F7F7F"/>
                          </a:solidFill>
                          <a:latin typeface="+mn-lt"/>
                          <a:ea typeface="+mn-ea"/>
                          <a:cs typeface="+mn-cs"/>
                          <a:sym typeface="Helvetica"/>
                        </a:rPr>
                        <a:t>ANAP shipped to &amp; installed at site</a:t>
                      </a:r>
                    </a:p>
                  </a:txBody>
                  <a:tcPr marL="34290" marR="34290" marT="17145" marB="17145"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14489">
                <a:tc>
                  <a:txBody>
                    <a:bodyPr/>
                    <a:lstStyle/>
                    <a:p>
                      <a:pPr marL="457200" marR="0" indent="-457200" algn="ctr" defTabSz="825500" eaLnBrk="1" fontAlgn="auto" latinLnBrk="0" hangingPunct="1">
                        <a:lnSpc>
                          <a:spcPct val="100000"/>
                        </a:lnSpc>
                        <a:spcBef>
                          <a:spcPts val="0"/>
                        </a:spcBef>
                        <a:spcAft>
                          <a:spcPts val="0"/>
                        </a:spcAft>
                        <a:buClrTx/>
                        <a:buSzTx/>
                        <a:buFont typeface="Wingdings" charset="2"/>
                        <a:buChar char="ü"/>
                        <a:tabLst/>
                        <a:defRPr/>
                      </a:pPr>
                      <a:r>
                        <a:rPr lang="en-US" sz="2100" b="1" dirty="0">
                          <a:ln>
                            <a:noFill/>
                          </a:ln>
                          <a:solidFill>
                            <a:srgbClr val="2CA397"/>
                          </a:solidFill>
                          <a:latin typeface="+mn-lt"/>
                          <a:ea typeface="+mn-ea"/>
                          <a:cs typeface="+mn-cs"/>
                          <a:sym typeface="Helvetica"/>
                        </a:rPr>
                        <a:t>Embedded WAN</a:t>
                      </a:r>
                      <a:r>
                        <a:rPr lang="en-US" sz="2100" b="1" baseline="0" dirty="0">
                          <a:ln>
                            <a:noFill/>
                          </a:ln>
                          <a:solidFill>
                            <a:srgbClr val="2CA397"/>
                          </a:solidFill>
                          <a:latin typeface="+mn-lt"/>
                          <a:ea typeface="+mn-ea"/>
                          <a:cs typeface="+mn-cs"/>
                          <a:sym typeface="Helvetica"/>
                        </a:rPr>
                        <a:t> Optimisation edge-to-edge</a:t>
                      </a:r>
                      <a:endParaRPr lang="en-US" sz="2100" b="1" u="none" dirty="0">
                        <a:ln>
                          <a:noFill/>
                        </a:ln>
                        <a:solidFill>
                          <a:srgbClr val="2CA397"/>
                        </a:solidFill>
                        <a:latin typeface="+mn-lt"/>
                        <a:ea typeface="+mn-ea"/>
                        <a:cs typeface="+mn-cs"/>
                        <a:sym typeface="Helvetica"/>
                      </a:endParaRPr>
                    </a:p>
                  </a:txBody>
                  <a:tcPr marL="34290" marR="34290" marT="17145" marB="17145"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714375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43372"/>
            <a:ext cx="7886700" cy="994172"/>
          </a:xfrm>
        </p:spPr>
        <p:txBody>
          <a:bodyPr/>
          <a:lstStyle/>
          <a:p>
            <a:pPr algn="ctr"/>
            <a:r>
              <a:rPr lang="en-US" dirty="0"/>
              <a:t>What We Do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2037544"/>
            <a:ext cx="2600325" cy="29622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838" y="2046444"/>
            <a:ext cx="2600325" cy="29908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46444"/>
            <a:ext cx="2609850" cy="2990850"/>
          </a:xfrm>
          <a:prstGeom prst="rect">
            <a:avLst/>
          </a:prstGeom>
        </p:spPr>
      </p:pic>
      <p:sp>
        <p:nvSpPr>
          <p:cNvPr id="9" name="Content Placeholder 2"/>
          <p:cNvSpPr>
            <a:spLocks noGrp="1"/>
          </p:cNvSpPr>
          <p:nvPr>
            <p:ph idx="1"/>
          </p:nvPr>
        </p:nvSpPr>
        <p:spPr>
          <a:xfrm>
            <a:off x="628650" y="5083489"/>
            <a:ext cx="7886700" cy="391331"/>
          </a:xfrm>
        </p:spPr>
        <p:txBody>
          <a:bodyPr>
            <a:normAutofit lnSpcReduction="10000"/>
          </a:bodyPr>
          <a:lstStyle/>
          <a:p>
            <a:pPr marL="342900" lvl="1" indent="0" algn="ctr">
              <a:buNone/>
            </a:pPr>
            <a:r>
              <a:rPr lang="en-US" sz="2100" b="1" dirty="0">
                <a:solidFill>
                  <a:srgbClr val="7F7F7F"/>
                </a:solidFill>
                <a:latin typeface="Calibri" panose="020F0502020204030204" pitchFamily="34" charset="0"/>
              </a:rPr>
              <a:t>The Only SD WAN Delivered Over A Private WAN</a:t>
            </a:r>
          </a:p>
        </p:txBody>
      </p:sp>
      <p:sp>
        <p:nvSpPr>
          <p:cNvPr id="10"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1894552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409700"/>
            <a:ext cx="6858000" cy="851297"/>
          </a:xfrm>
        </p:spPr>
        <p:txBody>
          <a:bodyPr/>
          <a:lstStyle/>
          <a:p>
            <a:r>
              <a:rPr lang="en-US" dirty="0"/>
              <a:t>Any Questions ?</a:t>
            </a:r>
          </a:p>
        </p:txBody>
      </p:sp>
      <p:sp>
        <p:nvSpPr>
          <p:cNvPr id="3" name="Subtitle 2"/>
          <p:cNvSpPr>
            <a:spLocks noGrp="1"/>
          </p:cNvSpPr>
          <p:nvPr>
            <p:ph type="subTitle" idx="1"/>
          </p:nvPr>
        </p:nvSpPr>
        <p:spPr>
          <a:xfrm>
            <a:off x="1143000" y="4958550"/>
            <a:ext cx="6858000" cy="384572"/>
          </a:xfrm>
        </p:spPr>
        <p:txBody>
          <a:bodyPr>
            <a:normAutofit lnSpcReduction="10000"/>
          </a:bodyPr>
          <a:lstStyle/>
          <a:p>
            <a:r>
              <a:rPr lang="en-US" sz="2100" b="1" dirty="0">
                <a:solidFill>
                  <a:srgbClr val="7F7F7F"/>
                </a:solidFill>
              </a:rPr>
              <a:t>Next Steps &amp; Moving Forwards</a:t>
            </a:r>
          </a:p>
        </p:txBody>
      </p:sp>
      <p:pic>
        <p:nvPicPr>
          <p:cNvPr id="6" name="pasted-image.pdf"/>
          <p:cNvPicPr/>
          <p:nvPr/>
        </p:nvPicPr>
        <p:blipFill>
          <a:blip r:embed="rId2">
            <a:grayscl/>
            <a:extLst/>
          </a:blip>
          <a:stretch>
            <a:fillRect/>
          </a:stretch>
        </p:blipFill>
        <p:spPr>
          <a:xfrm>
            <a:off x="3425325" y="2384826"/>
            <a:ext cx="2392358" cy="2319286"/>
          </a:xfrm>
          <a:prstGeom prst="rect">
            <a:avLst/>
          </a:prstGeom>
          <a:ln w="12700">
            <a:miter lim="400000"/>
          </a:ln>
          <a:effectLst>
            <a:outerShdw blurRad="324126" dir="3600000" rotWithShape="0">
              <a:srgbClr val="000000">
                <a:alpha val="26221"/>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663" y="3282049"/>
            <a:ext cx="1301681" cy="524837"/>
          </a:xfrm>
          <a:prstGeom prst="rect">
            <a:avLst/>
          </a:prstGeom>
        </p:spPr>
      </p:pic>
      <p:sp>
        <p:nvSpPr>
          <p:cNvPr id="8" name="Footer Placeholder 4"/>
          <p:cNvSpPr txBox="1">
            <a:spLocks/>
          </p:cNvSpPr>
          <p:nvPr/>
        </p:nvSpPr>
        <p:spPr>
          <a:xfrm>
            <a:off x="2901907" y="5676457"/>
            <a:ext cx="3474845" cy="300797"/>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dirty="0">
                <a:solidFill>
                  <a:sysClr val="windowText" lastClr="000000"/>
                </a:solidFill>
                <a:latin typeface="Segoe UI Light" panose="020B0502040204020203" pitchFamily="34" charset="0"/>
              </a:rPr>
              <a:t>©2017 Aryaka Confidential and Proprietary. Do not reproduce or distribute without prior permission.</a:t>
            </a:r>
          </a:p>
        </p:txBody>
      </p:sp>
    </p:spTree>
    <p:extLst>
      <p:ext uri="{BB962C8B-B14F-4D97-AF65-F5344CB8AC3E}">
        <p14:creationId xmlns:p14="http://schemas.microsoft.com/office/powerpoint/2010/main" val="819335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a:extLst>
              <a:ext uri="{28A0092B-C50C-407E-A947-70E740481C1C}">
                <a14:useLocalDpi xmlns:a14="http://schemas.microsoft.com/office/drawing/2010/main" val="0"/>
              </a:ext>
            </a:extLst>
          </a:blip>
          <a:stretch>
            <a:fillRect/>
          </a:stretch>
        </p:blipFill>
        <p:spPr>
          <a:xfrm>
            <a:off x="3373456" y="407359"/>
            <a:ext cx="2453009" cy="625462"/>
          </a:xfrm>
          <a:prstGeom prst="rect">
            <a:avLst/>
          </a:prstGeom>
        </p:spPr>
      </p:pic>
      <p:sp>
        <p:nvSpPr>
          <p:cNvPr id="3" name="Titel 1"/>
          <p:cNvSpPr>
            <a:spLocks noGrp="1"/>
          </p:cNvSpPr>
          <p:nvPr>
            <p:ph type="title"/>
          </p:nvPr>
        </p:nvSpPr>
        <p:spPr>
          <a:xfrm>
            <a:off x="295780" y="274638"/>
            <a:ext cx="8229600" cy="1143000"/>
          </a:xfrm>
        </p:spPr>
        <p:txBody>
          <a:bodyPr>
            <a:normAutofit/>
          </a:bodyPr>
          <a:lstStyle/>
          <a:p>
            <a:pPr algn="l"/>
            <a:r>
              <a:rPr lang="nl-NL" sz="4000" dirty="0"/>
              <a:t>Een live casus </a:t>
            </a:r>
          </a:p>
        </p:txBody>
      </p:sp>
      <p:sp>
        <p:nvSpPr>
          <p:cNvPr id="4" name="Rechthoek 3"/>
          <p:cNvSpPr/>
          <p:nvPr/>
        </p:nvSpPr>
        <p:spPr>
          <a:xfrm>
            <a:off x="348467" y="786922"/>
            <a:ext cx="8568952" cy="5324535"/>
          </a:xfrm>
          <a:prstGeom prst="rect">
            <a:avLst/>
          </a:prstGeom>
        </p:spPr>
        <p:txBody>
          <a:bodyPr wrap="square">
            <a:spAutoFit/>
          </a:bodyPr>
          <a:lstStyle/>
          <a:p>
            <a:endParaRPr lang="nl-NL" dirty="0"/>
          </a:p>
          <a:p>
            <a:r>
              <a:rPr lang="nl-NL" sz="1400" dirty="0"/>
              <a:t>Sinds 2013 heeft </a:t>
            </a:r>
            <a:r>
              <a:rPr lang="nl-NL" sz="1400" dirty="0" err="1"/>
              <a:t>Xindao</a:t>
            </a:r>
            <a:r>
              <a:rPr lang="nl-NL" sz="1400" dirty="0"/>
              <a:t> een MPLS Wanverbinding van 4mb. Deze datalijn heeft eigenlijk nooit gepresteerd als werd opgegeven. Belangrijkste beoordeling criteria : pricing, betrouwbaarheid en snelheid. </a:t>
            </a:r>
          </a:p>
          <a:p>
            <a:endParaRPr lang="nl-NL" sz="1400" dirty="0"/>
          </a:p>
          <a:p>
            <a:r>
              <a:rPr lang="nl-NL" sz="1400" dirty="0"/>
              <a:t>Bij </a:t>
            </a:r>
            <a:r>
              <a:rPr lang="nl-NL" sz="1400" dirty="0" err="1"/>
              <a:t>Xindao</a:t>
            </a:r>
            <a:r>
              <a:rPr lang="nl-NL" sz="1400" dirty="0"/>
              <a:t> speelt een centralisatie vraagstuk waarbij, via Citrix, het merendeel van het kantoor in Shanghai via ons Hoofdkantoor in Rijswijk wordt gehost. Dan spelen genoemde criteria een belangrijke rol. </a:t>
            </a:r>
          </a:p>
          <a:p>
            <a:endParaRPr lang="nl-NL" sz="1400" dirty="0"/>
          </a:p>
          <a:p>
            <a:r>
              <a:rPr lang="nl-NL" sz="1400" dirty="0"/>
              <a:t>Medio 2016 werd </a:t>
            </a:r>
            <a:r>
              <a:rPr lang="nl-NL" sz="1400" dirty="0" err="1"/>
              <a:t>Xindao</a:t>
            </a:r>
            <a:r>
              <a:rPr lang="nl-NL" sz="1400" dirty="0"/>
              <a:t> door Bradon geattendeerd op een nieuwe dienst in dit segment, een dienst die Bradon samen met </a:t>
            </a:r>
            <a:r>
              <a:rPr lang="nl-NL" sz="1400" dirty="0" err="1"/>
              <a:t>Aryaka</a:t>
            </a:r>
            <a:r>
              <a:rPr lang="nl-NL" sz="1400" dirty="0"/>
              <a:t> heeft opgezet en die gelanceerd moet worden op het Europese continent. De dienst is gebaseerd op een aantal </a:t>
            </a:r>
            <a:r>
              <a:rPr lang="nl-NL" sz="1400" u="sng" dirty="0"/>
              <a:t>technische hoogstandjes</a:t>
            </a:r>
            <a:r>
              <a:rPr lang="nl-NL" sz="1400" dirty="0"/>
              <a:t> en komt er op neer dat d.m.v. </a:t>
            </a:r>
            <a:r>
              <a:rPr lang="nl-NL" sz="1400" u="sng" dirty="0"/>
              <a:t>compressie en data accelerator technieken</a:t>
            </a:r>
            <a:r>
              <a:rPr lang="nl-NL" sz="1400" dirty="0"/>
              <a:t> de bandbreedte dermate wordt </a:t>
            </a:r>
            <a:r>
              <a:rPr lang="nl-NL" sz="1400" dirty="0" err="1"/>
              <a:t>uitgenut</a:t>
            </a:r>
            <a:r>
              <a:rPr lang="nl-NL" sz="1400" dirty="0"/>
              <a:t> dat resultaten zijn te verwachten die superieur zijn aan de bestaande dienstverlening. Dit zou uitstekend passen bij onze overweging Shanghai te centraliseren, snelheid en betrouwbaarheid zijn dan immers een must. Ook belangrijk was dat de pricing in het kader van “waar voor je geld” gunstig te noemen is waarbij de interesse bij </a:t>
            </a:r>
            <a:r>
              <a:rPr lang="nl-NL" sz="1400" dirty="0" err="1"/>
              <a:t>Xindao</a:t>
            </a:r>
            <a:r>
              <a:rPr lang="nl-NL" sz="1400" dirty="0"/>
              <a:t> alleen maar toenam. </a:t>
            </a:r>
          </a:p>
          <a:p>
            <a:endParaRPr lang="nl-NL" sz="1400" dirty="0"/>
          </a:p>
          <a:p>
            <a:r>
              <a:rPr lang="nl-NL" sz="1400" dirty="0"/>
              <a:t>In </a:t>
            </a:r>
            <a:r>
              <a:rPr lang="nl-NL" sz="1400" u="sng" dirty="0"/>
              <a:t>pilotvorm</a:t>
            </a:r>
            <a:r>
              <a:rPr lang="nl-NL" sz="1400" dirty="0"/>
              <a:t> is deze dienst vervolgens opgezet en vergeleken met de prestaties van de oude datalijn (als benchmark). De resultaten waren zeer goed te noemen. Verschillende identieke </a:t>
            </a:r>
            <a:r>
              <a:rPr lang="nl-NL" sz="1400" dirty="0" err="1"/>
              <a:t>testruns</a:t>
            </a:r>
            <a:r>
              <a:rPr lang="nl-NL" sz="1400" dirty="0"/>
              <a:t> laten zien dat </a:t>
            </a:r>
            <a:r>
              <a:rPr lang="nl-NL" sz="1400" u="sng" dirty="0"/>
              <a:t>de snelheid </a:t>
            </a:r>
            <a:r>
              <a:rPr lang="nl-NL" sz="1400" dirty="0"/>
              <a:t>t.o.v. de benchmark </a:t>
            </a:r>
            <a:r>
              <a:rPr lang="nl-NL" sz="1400" u="sng" dirty="0"/>
              <a:t>met een factor 4 tot 5 is toegenomen</a:t>
            </a:r>
            <a:r>
              <a:rPr lang="nl-NL" sz="1400" dirty="0"/>
              <a:t>. </a:t>
            </a:r>
          </a:p>
          <a:p>
            <a:r>
              <a:rPr lang="nl-NL" sz="1400" dirty="0"/>
              <a:t>De </a:t>
            </a:r>
            <a:r>
              <a:rPr lang="nl-NL" sz="1400" u="sng" dirty="0" err="1"/>
              <a:t>latency</a:t>
            </a:r>
            <a:r>
              <a:rPr lang="nl-NL" sz="1400" u="sng" dirty="0"/>
              <a:t> is zeer stabiel te noemen</a:t>
            </a:r>
            <a:r>
              <a:rPr lang="nl-NL" sz="1400" dirty="0"/>
              <a:t>, </a:t>
            </a:r>
            <a:r>
              <a:rPr lang="nl-NL" sz="1400" u="sng" dirty="0"/>
              <a:t>de betrouwbaarheid is oké</a:t>
            </a:r>
            <a:r>
              <a:rPr lang="nl-NL" sz="1400" dirty="0"/>
              <a:t> maar een echt oordeel kan pas worden bepaald als deze dienst, die sinds september 2016 live is gegaan, een jaar heeft gedraaid. </a:t>
            </a:r>
          </a:p>
          <a:p>
            <a:r>
              <a:rPr lang="nl-NL" sz="1400" dirty="0"/>
              <a:t>Tot slot kent deze </a:t>
            </a:r>
            <a:r>
              <a:rPr lang="nl-NL" sz="1400" u="sng" dirty="0"/>
              <a:t>dienst</a:t>
            </a:r>
            <a:r>
              <a:rPr lang="nl-NL" sz="1400" dirty="0"/>
              <a:t> een behoorlijke </a:t>
            </a:r>
            <a:r>
              <a:rPr lang="nl-NL" sz="1400" u="sng" dirty="0"/>
              <a:t>flexibiliteit</a:t>
            </a:r>
            <a:r>
              <a:rPr lang="nl-NL" sz="1400" dirty="0"/>
              <a:t>: Er kan zeer snel en op maat periodiek een hogere bandbreedte worden afgenomen en dat is voor </a:t>
            </a:r>
            <a:r>
              <a:rPr lang="nl-NL" sz="1400" dirty="0" err="1"/>
              <a:t>Xindao</a:t>
            </a:r>
            <a:r>
              <a:rPr lang="nl-NL" sz="1400" dirty="0"/>
              <a:t> interessant bij bijvoorbeeld migraties of grote data volumes. </a:t>
            </a:r>
          </a:p>
          <a:p>
            <a:endParaRPr lang="nl-NL" sz="1400" dirty="0"/>
          </a:p>
          <a:p>
            <a:r>
              <a:rPr lang="nl-NL" sz="1400" dirty="0"/>
              <a:t>Gerard van Dien  - </a:t>
            </a:r>
            <a:r>
              <a:rPr lang="en-US" sz="1400" i="1" dirty="0"/>
              <a:t>Manager ICT Infrastructure and Operations </a:t>
            </a:r>
            <a:endParaRPr lang="nl-NL" sz="1400" dirty="0"/>
          </a:p>
        </p:txBody>
      </p:sp>
    </p:spTree>
    <p:extLst>
      <p:ext uri="{BB962C8B-B14F-4D97-AF65-F5344CB8AC3E}">
        <p14:creationId xmlns:p14="http://schemas.microsoft.com/office/powerpoint/2010/main" val="124206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ormAutofit/>
          </a:bodyPr>
          <a:lstStyle/>
          <a:p>
            <a:pPr algn="l"/>
            <a:r>
              <a:rPr lang="nl-NL" sz="4000" dirty="0"/>
              <a:t>Cloud computing </a:t>
            </a:r>
            <a:r>
              <a:rPr lang="nl-NL" sz="1800" dirty="0"/>
              <a:t>-  een stukje geschiedenis</a:t>
            </a:r>
            <a:endParaRPr lang="nl-NL" sz="4000" dirty="0"/>
          </a:p>
        </p:txBody>
      </p:sp>
      <p:sp>
        <p:nvSpPr>
          <p:cNvPr id="3" name="Tekstvak 2"/>
          <p:cNvSpPr txBox="1"/>
          <p:nvPr/>
        </p:nvSpPr>
        <p:spPr>
          <a:xfrm>
            <a:off x="244732" y="1919321"/>
            <a:ext cx="2088232" cy="738664"/>
          </a:xfrm>
          <a:prstGeom prst="rect">
            <a:avLst/>
          </a:prstGeom>
          <a:noFill/>
        </p:spPr>
        <p:txBody>
          <a:bodyPr wrap="square" rtlCol="0">
            <a:spAutoFit/>
          </a:bodyPr>
          <a:lstStyle/>
          <a:p>
            <a:pPr algn="ctr"/>
            <a:r>
              <a:rPr lang="nl-NL" sz="1400" u="sng" dirty="0"/>
              <a:t>Cloud computing</a:t>
            </a:r>
          </a:p>
          <a:p>
            <a:pPr algn="ctr"/>
            <a:r>
              <a:rPr lang="nl-NL" sz="1400" dirty="0"/>
              <a:t>Middels een Browser een applicatie gebruiken</a:t>
            </a:r>
          </a:p>
        </p:txBody>
      </p:sp>
      <p:sp>
        <p:nvSpPr>
          <p:cNvPr id="4" name="Wolk 3"/>
          <p:cNvSpPr/>
          <p:nvPr/>
        </p:nvSpPr>
        <p:spPr>
          <a:xfrm>
            <a:off x="59988" y="1639900"/>
            <a:ext cx="2448272" cy="18002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290872" y="2792028"/>
            <a:ext cx="1800200" cy="216024"/>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382968" y="2744512"/>
            <a:ext cx="1612044" cy="307777"/>
          </a:xfrm>
          <a:prstGeom prst="rect">
            <a:avLst/>
          </a:prstGeom>
          <a:noFill/>
        </p:spPr>
        <p:txBody>
          <a:bodyPr wrap="none" rtlCol="0">
            <a:spAutoFit/>
          </a:bodyPr>
          <a:lstStyle/>
          <a:p>
            <a:r>
              <a:rPr lang="nl-NL" sz="1400" dirty="0"/>
              <a:t>Software/Systemen</a:t>
            </a:r>
          </a:p>
        </p:txBody>
      </p:sp>
      <p:sp>
        <p:nvSpPr>
          <p:cNvPr id="8" name="Tekstvak 7"/>
          <p:cNvSpPr txBox="1"/>
          <p:nvPr/>
        </p:nvSpPr>
        <p:spPr>
          <a:xfrm>
            <a:off x="54116" y="1312859"/>
            <a:ext cx="2217210" cy="307777"/>
          </a:xfrm>
          <a:prstGeom prst="rect">
            <a:avLst/>
          </a:prstGeom>
          <a:noFill/>
        </p:spPr>
        <p:txBody>
          <a:bodyPr wrap="none" rtlCol="0">
            <a:spAutoFit/>
          </a:bodyPr>
          <a:lstStyle/>
          <a:p>
            <a:r>
              <a:rPr lang="nl-NL" sz="1400" i="1" dirty="0"/>
              <a:t>In </a:t>
            </a:r>
            <a:r>
              <a:rPr lang="nl-NL" sz="1400" i="1" u="sng" dirty="0"/>
              <a:t>1996</a:t>
            </a:r>
            <a:r>
              <a:rPr lang="nl-NL" sz="1400" i="1" dirty="0"/>
              <a:t> – eerste initiatieven</a:t>
            </a:r>
          </a:p>
        </p:txBody>
      </p:sp>
      <p:sp>
        <p:nvSpPr>
          <p:cNvPr id="9" name="Gestreepte PIJL-RECHTS 8"/>
          <p:cNvSpPr/>
          <p:nvPr/>
        </p:nvSpPr>
        <p:spPr>
          <a:xfrm>
            <a:off x="2580268" y="2313592"/>
            <a:ext cx="792088" cy="226408"/>
          </a:xfrm>
          <a:prstGeom prst="strip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Wolk 9"/>
          <p:cNvSpPr/>
          <p:nvPr/>
        </p:nvSpPr>
        <p:spPr>
          <a:xfrm>
            <a:off x="3444364" y="1567892"/>
            <a:ext cx="1872208" cy="172819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3745639" y="1674848"/>
            <a:ext cx="1224136" cy="1384995"/>
          </a:xfrm>
          <a:prstGeom prst="rect">
            <a:avLst/>
          </a:prstGeom>
          <a:noFill/>
        </p:spPr>
        <p:txBody>
          <a:bodyPr wrap="square" rtlCol="0">
            <a:spAutoFit/>
          </a:bodyPr>
          <a:lstStyle/>
          <a:p>
            <a:r>
              <a:rPr lang="nl-NL" sz="1400" dirty="0"/>
              <a:t>        </a:t>
            </a:r>
            <a:r>
              <a:rPr lang="nl-NL" sz="1400" i="1" u="sng" dirty="0"/>
              <a:t>2006</a:t>
            </a:r>
          </a:p>
          <a:p>
            <a:pPr algn="ctr"/>
            <a:r>
              <a:rPr lang="nl-NL" sz="1400" dirty="0"/>
              <a:t>“ASP”</a:t>
            </a:r>
          </a:p>
          <a:p>
            <a:pPr algn="ctr"/>
            <a:r>
              <a:rPr lang="nl-NL" sz="1400" dirty="0"/>
              <a:t>Marktleiders adopteren Cloud computing</a:t>
            </a:r>
          </a:p>
        </p:txBody>
      </p:sp>
      <p:sp>
        <p:nvSpPr>
          <p:cNvPr id="12" name="Gekromde PIJL-RECHTS 11"/>
          <p:cNvSpPr/>
          <p:nvPr/>
        </p:nvSpPr>
        <p:spPr>
          <a:xfrm rot="20404357">
            <a:off x="2292236" y="3296084"/>
            <a:ext cx="1461716" cy="23042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Wolk 12"/>
          <p:cNvSpPr/>
          <p:nvPr/>
        </p:nvSpPr>
        <p:spPr>
          <a:xfrm>
            <a:off x="4051616" y="3624936"/>
            <a:ext cx="3744416" cy="266429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4452476" y="4160180"/>
            <a:ext cx="2808312" cy="1600438"/>
          </a:xfrm>
          <a:prstGeom prst="rect">
            <a:avLst/>
          </a:prstGeom>
          <a:noFill/>
        </p:spPr>
        <p:txBody>
          <a:bodyPr wrap="square" rtlCol="0">
            <a:spAutoFit/>
          </a:bodyPr>
          <a:lstStyle/>
          <a:p>
            <a:r>
              <a:rPr lang="nl-NL" sz="1400" u="sng" dirty="0"/>
              <a:t>2016</a:t>
            </a:r>
            <a:r>
              <a:rPr lang="nl-NL" sz="1400" dirty="0"/>
              <a:t> – volwassen markt</a:t>
            </a:r>
          </a:p>
          <a:p>
            <a:r>
              <a:rPr lang="nl-NL" sz="1400" dirty="0"/>
              <a:t>Cloud computing met vernieuwede concepten</a:t>
            </a:r>
          </a:p>
          <a:p>
            <a:pPr marL="285750" indent="-285750">
              <a:buFont typeface="Wingdings" panose="05000000000000000000" pitchFamily="2" charset="2"/>
              <a:buChar char="Ø"/>
            </a:pPr>
            <a:r>
              <a:rPr lang="nl-NL" sz="1400" dirty="0"/>
              <a:t>IaaS</a:t>
            </a:r>
          </a:p>
          <a:p>
            <a:pPr marL="285750" indent="-285750">
              <a:buFont typeface="Wingdings" panose="05000000000000000000" pitchFamily="2" charset="2"/>
              <a:buChar char="Ø"/>
            </a:pPr>
            <a:r>
              <a:rPr lang="nl-NL" sz="1400" dirty="0" err="1"/>
              <a:t>BaaS</a:t>
            </a:r>
            <a:endParaRPr lang="nl-NL" sz="1400" dirty="0"/>
          </a:p>
          <a:p>
            <a:pPr marL="285750" indent="-285750">
              <a:buFont typeface="Wingdings" panose="05000000000000000000" pitchFamily="2" charset="2"/>
              <a:buChar char="Ø"/>
            </a:pPr>
            <a:r>
              <a:rPr lang="nl-NL" sz="1400" dirty="0"/>
              <a:t>SaaS</a:t>
            </a:r>
          </a:p>
          <a:p>
            <a:pPr marL="285750" indent="-285750">
              <a:buFont typeface="Wingdings" panose="05000000000000000000" pitchFamily="2" charset="2"/>
              <a:buChar char="Ø"/>
            </a:pPr>
            <a:r>
              <a:rPr lang="nl-NL" sz="1400" dirty="0"/>
              <a:t>PaaS</a:t>
            </a:r>
          </a:p>
        </p:txBody>
      </p:sp>
      <p:sp>
        <p:nvSpPr>
          <p:cNvPr id="15" name="Rechthoek 14"/>
          <p:cNvSpPr/>
          <p:nvPr/>
        </p:nvSpPr>
        <p:spPr>
          <a:xfrm>
            <a:off x="5364088" y="5449628"/>
            <a:ext cx="1800200" cy="216024"/>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5456184" y="5402112"/>
            <a:ext cx="1612044" cy="307777"/>
          </a:xfrm>
          <a:prstGeom prst="rect">
            <a:avLst/>
          </a:prstGeom>
          <a:noFill/>
        </p:spPr>
        <p:txBody>
          <a:bodyPr wrap="none" rtlCol="0">
            <a:spAutoFit/>
          </a:bodyPr>
          <a:lstStyle/>
          <a:p>
            <a:r>
              <a:rPr lang="nl-NL" sz="1400" dirty="0"/>
              <a:t>Software/Systemen</a:t>
            </a:r>
          </a:p>
        </p:txBody>
      </p:sp>
      <p:sp>
        <p:nvSpPr>
          <p:cNvPr id="17" name="Gestreepte PIJL-RECHTS 16"/>
          <p:cNvSpPr/>
          <p:nvPr/>
        </p:nvSpPr>
        <p:spPr>
          <a:xfrm rot="17651544">
            <a:off x="6253229" y="2978995"/>
            <a:ext cx="1020620" cy="289819"/>
          </a:xfrm>
          <a:prstGeom prst="strip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p:cNvSpPr txBox="1"/>
          <p:nvPr/>
        </p:nvSpPr>
        <p:spPr>
          <a:xfrm>
            <a:off x="5794668" y="2213368"/>
            <a:ext cx="3253711" cy="369332"/>
          </a:xfrm>
          <a:prstGeom prst="rect">
            <a:avLst/>
          </a:prstGeom>
          <a:noFill/>
        </p:spPr>
        <p:txBody>
          <a:bodyPr wrap="none" rtlCol="0">
            <a:spAutoFit/>
          </a:bodyPr>
          <a:lstStyle/>
          <a:p>
            <a:r>
              <a:rPr lang="nl-NL" b="1" dirty="0">
                <a:solidFill>
                  <a:srgbClr val="FF0000"/>
                </a:solidFill>
              </a:rPr>
              <a:t>Hoe staat het met het Netwerk?</a:t>
            </a:r>
          </a:p>
        </p:txBody>
      </p:sp>
    </p:spTree>
    <p:extLst>
      <p:ext uri="{BB962C8B-B14F-4D97-AF65-F5344CB8AC3E}">
        <p14:creationId xmlns:p14="http://schemas.microsoft.com/office/powerpoint/2010/main" val="17236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heel(1)">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p:bldP spid="8" grpId="0"/>
      <p:bldP spid="9" grpId="0" animBg="1"/>
      <p:bldP spid="10" grpId="0" animBg="1"/>
      <p:bldP spid="11" grpId="0"/>
      <p:bldP spid="12" grpId="0" animBg="1"/>
      <p:bldP spid="13" grpId="0" animBg="1"/>
      <p:bldP spid="14" grpId="0"/>
      <p:bldP spid="15" grpId="0" animBg="1"/>
      <p:bldP spid="16" grpId="0"/>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57200" y="274638"/>
            <a:ext cx="8229600" cy="1143000"/>
          </a:xfrm>
        </p:spPr>
        <p:txBody>
          <a:bodyPr>
            <a:normAutofit/>
          </a:bodyPr>
          <a:lstStyle/>
          <a:p>
            <a:pPr algn="l"/>
            <a:r>
              <a:rPr lang="nl-NL" sz="4000" dirty="0"/>
              <a:t>Ons dienstenportfolio…</a:t>
            </a:r>
          </a:p>
        </p:txBody>
      </p:sp>
      <p:pic>
        <p:nvPicPr>
          <p:cNvPr id="4" name="Afbeelding 3"/>
          <p:cNvPicPr>
            <a:picLocks noChangeAspect="1"/>
          </p:cNvPicPr>
          <p:nvPr/>
        </p:nvPicPr>
        <p:blipFill>
          <a:blip r:embed="rId2"/>
          <a:stretch>
            <a:fillRect/>
          </a:stretch>
        </p:blipFill>
        <p:spPr>
          <a:xfrm>
            <a:off x="1528229" y="1242661"/>
            <a:ext cx="5824335" cy="4726186"/>
          </a:xfrm>
          <a:prstGeom prst="rect">
            <a:avLst/>
          </a:prstGeom>
        </p:spPr>
      </p:pic>
      <p:sp>
        <p:nvSpPr>
          <p:cNvPr id="2" name="Rechteraccolade 1"/>
          <p:cNvSpPr/>
          <p:nvPr/>
        </p:nvSpPr>
        <p:spPr>
          <a:xfrm>
            <a:off x="6012160" y="4442616"/>
            <a:ext cx="288032" cy="72008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solidFill>
                <a:prstClr val="black"/>
              </a:solidFill>
            </a:endParaRPr>
          </a:p>
        </p:txBody>
      </p:sp>
      <p:sp>
        <p:nvSpPr>
          <p:cNvPr id="5" name="Wolk 4"/>
          <p:cNvSpPr/>
          <p:nvPr/>
        </p:nvSpPr>
        <p:spPr>
          <a:xfrm>
            <a:off x="6300078" y="4046383"/>
            <a:ext cx="1584176" cy="1526231"/>
          </a:xfrm>
          <a:prstGeom prst="cloud">
            <a:avLst/>
          </a:prstGeom>
          <a:solidFill>
            <a:schemeClr val="bg1"/>
          </a:solidFill>
          <a:ln>
            <a:solidFill>
              <a:srgbClr val="85B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1476" y="4326348"/>
            <a:ext cx="911165" cy="911165"/>
          </a:xfrm>
          <a:prstGeom prst="rect">
            <a:avLst/>
          </a:prstGeom>
        </p:spPr>
      </p:pic>
    </p:spTree>
    <p:extLst>
      <p:ext uri="{BB962C8B-B14F-4D97-AF65-F5344CB8AC3E}">
        <p14:creationId xmlns:p14="http://schemas.microsoft.com/office/powerpoint/2010/main" val="63505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ormAutofit/>
          </a:bodyPr>
          <a:lstStyle/>
          <a:p>
            <a:pPr algn="l"/>
            <a:r>
              <a:rPr lang="nl-NL" sz="4000" dirty="0"/>
              <a:t>Ons ultieme doel…</a:t>
            </a:r>
          </a:p>
        </p:txBody>
      </p:sp>
      <p:pic>
        <p:nvPicPr>
          <p:cNvPr id="3" name="Picture 2" descr="C:\Users\Letema\AppData\Local\Microsoft\Windows\INetCache\IE\7O2055L9\Slachtkracht%20grij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52" y="1227160"/>
            <a:ext cx="3154316" cy="315431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892072" y="4287324"/>
            <a:ext cx="2626104" cy="523220"/>
          </a:xfrm>
          <a:prstGeom prst="rect">
            <a:avLst/>
          </a:prstGeom>
          <a:noFill/>
        </p:spPr>
        <p:txBody>
          <a:bodyPr wrap="none" rtlCol="0">
            <a:spAutoFit/>
          </a:bodyPr>
          <a:lstStyle/>
          <a:p>
            <a:r>
              <a:rPr lang="nl-NL" sz="2800" dirty="0">
                <a:solidFill>
                  <a:srgbClr val="3A669C"/>
                </a:solidFill>
              </a:rPr>
              <a:t>U te “</a:t>
            </a:r>
            <a:r>
              <a:rPr lang="nl-NL" sz="2800" dirty="0" err="1">
                <a:solidFill>
                  <a:srgbClr val="3A669C"/>
                </a:solidFill>
              </a:rPr>
              <a:t>ontzorgen</a:t>
            </a:r>
            <a:r>
              <a:rPr lang="nl-NL" sz="2800" dirty="0">
                <a:solidFill>
                  <a:srgbClr val="3A669C"/>
                </a:solidFill>
              </a:rPr>
              <a:t>”</a:t>
            </a:r>
          </a:p>
        </p:txBody>
      </p:sp>
      <p:sp>
        <p:nvSpPr>
          <p:cNvPr id="5" name="Gekromde PIJL-OMLAAG 4"/>
          <p:cNvSpPr/>
          <p:nvPr/>
        </p:nvSpPr>
        <p:spPr>
          <a:xfrm flipV="1">
            <a:off x="2162256" y="4818029"/>
            <a:ext cx="3543252" cy="1275267"/>
          </a:xfrm>
          <a:prstGeom prst="curvedDownArrow">
            <a:avLst>
              <a:gd name="adj1" fmla="val 25000"/>
              <a:gd name="adj2" fmla="val 49529"/>
              <a:gd name="adj3" fmla="val 25000"/>
            </a:avLst>
          </a:prstGeom>
          <a:solidFill>
            <a:srgbClr val="3A6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6" name="Picture 7"/>
          <p:cNvPicPr/>
          <p:nvPr/>
        </p:nvPicPr>
        <p:blipFill rotWithShape="1">
          <a:blip r:embed="rId3" cstate="print">
            <a:extLst>
              <a:ext uri="{28A0092B-C50C-407E-A947-70E740481C1C}">
                <a14:useLocalDpi xmlns:a14="http://schemas.microsoft.com/office/drawing/2010/main" val="0"/>
              </a:ext>
            </a:extLst>
          </a:blip>
          <a:srcRect l="23321" r="23745"/>
          <a:stretch/>
        </p:blipFill>
        <p:spPr bwMode="auto">
          <a:xfrm>
            <a:off x="7197465" y="2809969"/>
            <a:ext cx="1744643" cy="1635307"/>
          </a:xfrm>
          <a:prstGeom prst="rect">
            <a:avLst/>
          </a:prstGeom>
          <a:noFill/>
          <a:ln>
            <a:noFill/>
          </a:ln>
          <a:extLst>
            <a:ext uri="{53640926-AAD7-44D8-BBD7-CCE9431645EC}">
              <a14:shadowObscured xmlns:a14="http://schemas.microsoft.com/office/drawing/2010/main"/>
            </a:ext>
          </a:extLst>
        </p:spPr>
      </p:pic>
      <p:sp>
        <p:nvSpPr>
          <p:cNvPr id="8" name="Tekstvak 7"/>
          <p:cNvSpPr txBox="1"/>
          <p:nvPr/>
        </p:nvSpPr>
        <p:spPr>
          <a:xfrm>
            <a:off x="3947596" y="2233792"/>
            <a:ext cx="2880320" cy="2677656"/>
          </a:xfrm>
          <a:prstGeom prst="rect">
            <a:avLst/>
          </a:prstGeom>
          <a:noFill/>
        </p:spPr>
        <p:txBody>
          <a:bodyPr wrap="square" rtlCol="0">
            <a:spAutoFit/>
          </a:bodyPr>
          <a:lstStyle/>
          <a:p>
            <a:pPr algn="ctr"/>
            <a:r>
              <a:rPr lang="nl-NL" sz="2800" dirty="0">
                <a:solidFill>
                  <a:srgbClr val="3A669C"/>
                </a:solidFill>
              </a:rPr>
              <a:t>Echter, ondernemen met CHINA vraagt om meer dan een goede</a:t>
            </a:r>
          </a:p>
          <a:p>
            <a:pPr algn="ctr"/>
            <a:r>
              <a:rPr lang="nl-NL" sz="2800" dirty="0">
                <a:solidFill>
                  <a:srgbClr val="3A669C"/>
                </a:solidFill>
              </a:rPr>
              <a:t>ICT-huishouding!</a:t>
            </a:r>
          </a:p>
        </p:txBody>
      </p:sp>
    </p:spTree>
    <p:extLst>
      <p:ext uri="{BB962C8B-B14F-4D97-AF65-F5344CB8AC3E}">
        <p14:creationId xmlns:p14="http://schemas.microsoft.com/office/powerpoint/2010/main" val="36349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656278"/>
            <a:ext cx="9144000" cy="1231106"/>
          </a:xfrm>
          <a:prstGeom prst="rect">
            <a:avLst/>
          </a:prstGeom>
          <a:noFill/>
        </p:spPr>
        <p:txBody>
          <a:bodyPr wrap="square" rtlCol="0">
            <a:spAutoFit/>
          </a:bodyPr>
          <a:lstStyle/>
          <a:p>
            <a:pPr algn="ctr"/>
            <a:r>
              <a:rPr lang="en-US" sz="2200" dirty="0"/>
              <a:t>Connectivity with China - Staying </a:t>
            </a:r>
            <a:r>
              <a:rPr lang="en-US" sz="2200" dirty="0" err="1"/>
              <a:t>Chinable</a:t>
            </a:r>
            <a:r>
              <a:rPr lang="en-US" sz="2200" dirty="0"/>
              <a:t>;</a:t>
            </a:r>
          </a:p>
          <a:p>
            <a:pPr algn="ctr"/>
            <a:endParaRPr lang="en-US" sz="2200" dirty="0"/>
          </a:p>
          <a:p>
            <a:pPr algn="ctr"/>
            <a:r>
              <a:rPr lang="en-US" sz="3000" b="1" dirty="0"/>
              <a:t>The Importance of Compliance</a:t>
            </a:r>
          </a:p>
        </p:txBody>
      </p:sp>
      <p:pic>
        <p:nvPicPr>
          <p:cNvPr id="8" name="Picture 7"/>
          <p:cNvPicPr/>
          <p:nvPr/>
        </p:nvPicPr>
        <p:blipFill rotWithShape="1">
          <a:blip r:embed="rId2">
            <a:extLst>
              <a:ext uri="{28A0092B-C50C-407E-A947-70E740481C1C}">
                <a14:useLocalDpi xmlns:a14="http://schemas.microsoft.com/office/drawing/2010/main" val="0"/>
              </a:ext>
            </a:extLst>
          </a:blip>
          <a:srcRect l="23321" r="23745"/>
          <a:stretch/>
        </p:blipFill>
        <p:spPr bwMode="auto">
          <a:xfrm>
            <a:off x="3184588" y="558649"/>
            <a:ext cx="2774824" cy="2948165"/>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1431191" y="4273023"/>
            <a:ext cx="184666" cy="369332"/>
          </a:xfrm>
          <a:prstGeom prst="rect">
            <a:avLst/>
          </a:prstGeom>
          <a:noFill/>
        </p:spPr>
        <p:txBody>
          <a:bodyPr wrap="none" rtlCol="0">
            <a:spAutoFit/>
          </a:bodyPr>
          <a:lstStyle/>
          <a:p>
            <a:endParaRPr lang="en-US" dirty="0"/>
          </a:p>
        </p:txBody>
      </p:sp>
      <p:pic>
        <p:nvPicPr>
          <p:cNvPr id="6" name="Picture 5"/>
          <p:cNvPicPr/>
          <p:nvPr/>
        </p:nvPicPr>
        <p:blipFill rotWithShape="1">
          <a:blip r:embed="rId3">
            <a:alphaModFix amt="30000"/>
            <a:extLst>
              <a:ext uri="{28A0092B-C50C-407E-A947-70E740481C1C}">
                <a14:useLocalDpi xmlns:a14="http://schemas.microsoft.com/office/drawing/2010/main" val="0"/>
              </a:ext>
            </a:extLst>
          </a:blip>
          <a:srcRect t="43829" b="29419"/>
          <a:stretch/>
        </p:blipFill>
        <p:spPr bwMode="auto">
          <a:xfrm>
            <a:off x="236660" y="5558725"/>
            <a:ext cx="5465804" cy="1134769"/>
          </a:xfrm>
          <a:prstGeom prst="rect">
            <a:avLst/>
          </a:prstGeom>
          <a:noFill/>
          <a:ln>
            <a:noFill/>
          </a:ln>
          <a:extLst>
            <a:ext uri="{53640926-AAD7-44D8-BBD7-CCE9431645EC}">
              <a14:shadowObscured xmlns:a14="http://schemas.microsoft.com/office/drawing/2010/main"/>
            </a:ext>
          </a:extLst>
        </p:spPr>
      </p:pic>
      <p:pic>
        <p:nvPicPr>
          <p:cNvPr id="10" name="Picture 8"/>
          <p:cNvPicPr/>
          <p:nvPr/>
        </p:nvPicPr>
        <p:blipFill rotWithShape="1">
          <a:blip r:embed="rId4" cstate="print">
            <a:extLst>
              <a:ext uri="{28A0092B-C50C-407E-A947-70E740481C1C}">
                <a14:useLocalDpi xmlns:a14="http://schemas.microsoft.com/office/drawing/2010/main" val="0"/>
              </a:ext>
            </a:extLst>
          </a:blip>
          <a:srcRect l="23321" r="23745"/>
          <a:stretch/>
        </p:blipFill>
        <p:spPr bwMode="auto">
          <a:xfrm>
            <a:off x="8157676" y="5733257"/>
            <a:ext cx="806812" cy="892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0798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267" y="5805264"/>
            <a:ext cx="811213"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995930"/>
      </p:ext>
    </p:extLst>
  </p:cSld>
  <p:clrMapOvr>
    <a:masterClrMapping/>
  </p:clrMapOvr>
</p:sld>
</file>

<file path=ppt/theme/theme1.xml><?xml version="1.0" encoding="utf-8"?>
<a:theme xmlns:a="http://schemas.openxmlformats.org/drawingml/2006/main" name="Standaard Bradon Sjabloo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Standaard Bradon Sjabloon.potx</Template>
  <TotalTime>4506</TotalTime>
  <Words>1817</Words>
  <Application>Microsoft Office PowerPoint</Application>
  <PresentationFormat>Diavoorstelling (4:3)</PresentationFormat>
  <Paragraphs>397</Paragraphs>
  <Slides>44</Slides>
  <Notes>14</Notes>
  <HiddenSlides>0</HiddenSlides>
  <MMClips>0</MMClips>
  <ScaleCrop>false</ScaleCrop>
  <HeadingPairs>
    <vt:vector size="6" baseType="variant">
      <vt:variant>
        <vt:lpstr>Gebruikte lettertypen</vt:lpstr>
      </vt:variant>
      <vt:variant>
        <vt:i4>18</vt:i4>
      </vt:variant>
      <vt:variant>
        <vt:lpstr>Thema</vt:lpstr>
      </vt:variant>
      <vt:variant>
        <vt:i4>2</vt:i4>
      </vt:variant>
      <vt:variant>
        <vt:lpstr>Diatitels</vt:lpstr>
      </vt:variant>
      <vt:variant>
        <vt:i4>44</vt:i4>
      </vt:variant>
    </vt:vector>
  </HeadingPairs>
  <TitlesOfParts>
    <vt:vector size="64" baseType="lpstr">
      <vt:lpstr>MS PGothic</vt:lpstr>
      <vt:lpstr>Arial</vt:lpstr>
      <vt:lpstr>Calibri</vt:lpstr>
      <vt:lpstr>Calibri </vt:lpstr>
      <vt:lpstr>Gill Sans</vt:lpstr>
      <vt:lpstr>Helvetica</vt:lpstr>
      <vt:lpstr>Helvetica Light</vt:lpstr>
      <vt:lpstr>Helvetica Neue</vt:lpstr>
      <vt:lpstr>Lato Regular</vt:lpstr>
      <vt:lpstr>Lato Semibold</vt:lpstr>
      <vt:lpstr>Mangal</vt:lpstr>
      <vt:lpstr>Open Sans</vt:lpstr>
      <vt:lpstr>Palatino Linotype</vt:lpstr>
      <vt:lpstr>Segoe UI</vt:lpstr>
      <vt:lpstr>Segoe UI </vt:lpstr>
      <vt:lpstr>Segoe UI Light</vt:lpstr>
      <vt:lpstr>Segoe UI Semibold</vt:lpstr>
      <vt:lpstr>Wingdings</vt:lpstr>
      <vt:lpstr>Standaard Bradon Sjabloon</vt:lpstr>
      <vt:lpstr>Office Theme</vt:lpstr>
      <vt:lpstr>Welkom bij de   aryakaEvent  8 mei 2017</vt:lpstr>
      <vt:lpstr>  aryakaEvent</vt:lpstr>
      <vt:lpstr>Programma wordt verzorgd door…..</vt:lpstr>
      <vt:lpstr>Bradon – put IT through!</vt:lpstr>
      <vt:lpstr>Cloud computing -  een stukje geschiedenis</vt:lpstr>
      <vt:lpstr>Ons dienstenportfolio…</vt:lpstr>
      <vt:lpstr>Ons ultieme doel…</vt:lpstr>
      <vt:lpstr>PowerPoint-presentatie</vt:lpstr>
      <vt:lpstr>PowerPoint-presentatie</vt:lpstr>
      <vt:lpstr>PowerPoint-presentatie</vt:lpstr>
      <vt:lpstr>PowerPoint-presentatie</vt:lpstr>
      <vt:lpstr>PowerPoint-presentatie</vt:lpstr>
      <vt:lpstr>Why is compliance difficult?</vt:lpstr>
      <vt:lpstr>Knowing everything is difficult</vt:lpstr>
      <vt:lpstr>External factors</vt:lpstr>
      <vt:lpstr>Government increasing scrutiny on</vt:lpstr>
      <vt:lpstr>The oyster called China</vt:lpstr>
      <vt:lpstr>Internal factors</vt:lpstr>
      <vt:lpstr>Language </vt:lpstr>
      <vt:lpstr>Intercultural communication</vt:lpstr>
      <vt:lpstr>So how can you stay “Chinable”</vt:lpstr>
      <vt:lpstr>Staying “Chinable”</vt:lpstr>
      <vt:lpstr>Chinable Business Scan (CBS)</vt:lpstr>
      <vt:lpstr>CBS</vt:lpstr>
      <vt:lpstr>CBS Content</vt:lpstr>
      <vt:lpstr>Any questions about compliance? </vt:lpstr>
      <vt:lpstr>Aryaka – SmartConnect at-a-glance</vt:lpstr>
      <vt:lpstr>PowerPoint-presentatie</vt:lpstr>
      <vt:lpstr>ANY APPLICATION, ANYWHERE IN THE WORLD</vt:lpstr>
      <vt:lpstr>Corporate facts</vt:lpstr>
      <vt:lpstr>Trusted by big Brands– 98% Retention</vt:lpstr>
      <vt:lpstr>PowerPoint-presentatie</vt:lpstr>
      <vt:lpstr>Happening in enterprises – Now!</vt:lpstr>
      <vt:lpstr>LEGACY APPLICATION MODEL</vt:lpstr>
      <vt:lpstr>TODAYS APPLICATION MODEL</vt:lpstr>
      <vt:lpstr>The only GLOBAL SD-wAN built on a Private WAN</vt:lpstr>
      <vt:lpstr>Cloud Application Ready</vt:lpstr>
      <vt:lpstr>PowerPoint-presentatie</vt:lpstr>
      <vt:lpstr>Embedded, Unmatched Application performance &amp; agility</vt:lpstr>
      <vt:lpstr>Patented - Multi-segment architecture</vt:lpstr>
      <vt:lpstr>Consuming our services</vt:lpstr>
      <vt:lpstr>What We Do</vt:lpstr>
      <vt:lpstr>Any Questions ?</vt:lpstr>
      <vt:lpstr>Een live casus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Letron BV</dc:creator>
  <cp:lastModifiedBy>Martijn Bloem</cp:lastModifiedBy>
  <cp:revision>388</cp:revision>
  <dcterms:created xsi:type="dcterms:W3CDTF">2010-08-19T08:00:25Z</dcterms:created>
  <dcterms:modified xsi:type="dcterms:W3CDTF">2017-05-08T15:44:39Z</dcterms:modified>
</cp:coreProperties>
</file>